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Agrandir Wide Bold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nva Sans" panose="020B0604020202020204" charset="0"/>
      <p:regular r:id="rId31"/>
    </p:embeddedFont>
    <p:embeddedFont>
      <p:font typeface="Canva Sans Bold" panose="020B0604020202020204" charset="0"/>
      <p:regular r:id="rId32"/>
    </p:embeddedFont>
    <p:embeddedFont>
      <p:font typeface="Merriweather Sans Bold" panose="020B0604020202020204" charset="0"/>
      <p:regular r:id="rId33"/>
    </p:embeddedFont>
    <p:embeddedFont>
      <p:font typeface="Sanchez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12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0.svg"/><Relationship Id="rId7" Type="http://schemas.openxmlformats.org/officeDocument/2006/relationships/image" Target="../media/image2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0147">
                <a:alpha val="100000"/>
              </a:srgbClr>
            </a:gs>
            <a:gs pos="50000">
              <a:srgbClr val="2E5385">
                <a:alpha val="100000"/>
              </a:srgbClr>
            </a:gs>
            <a:gs pos="100000">
              <a:srgbClr val="74ACD4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888482"/>
            <a:ext cx="12094623" cy="4369983"/>
            <a:chOff x="0" y="0"/>
            <a:chExt cx="3185415" cy="1150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85415" cy="1150942"/>
            </a:xfrm>
            <a:custGeom>
              <a:avLst/>
              <a:gdLst/>
              <a:ahLst/>
              <a:cxnLst/>
              <a:rect l="l" t="t" r="r" b="b"/>
              <a:pathLst>
                <a:path w="3185415" h="1150942">
                  <a:moveTo>
                    <a:pt x="0" y="0"/>
                  </a:moveTo>
                  <a:lnTo>
                    <a:pt x="3185415" y="0"/>
                  </a:lnTo>
                  <a:lnTo>
                    <a:pt x="3185415" y="1150942"/>
                  </a:lnTo>
                  <a:lnTo>
                    <a:pt x="0" y="1150942"/>
                  </a:lnTo>
                  <a:close/>
                </a:path>
              </a:pathLst>
            </a:custGeom>
            <a:gradFill rotWithShape="1">
              <a:gsLst>
                <a:gs pos="0">
                  <a:srgbClr val="0A0147">
                    <a:alpha val="100000"/>
                  </a:srgbClr>
                </a:gs>
                <a:gs pos="100000">
                  <a:srgbClr val="74ACD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85415" cy="1189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684940" y="8227047"/>
            <a:ext cx="3421046" cy="1946886"/>
          </a:xfrm>
          <a:custGeom>
            <a:avLst/>
            <a:gdLst/>
            <a:ahLst/>
            <a:cxnLst/>
            <a:rect l="l" t="t" r="r" b="b"/>
            <a:pathLst>
              <a:path w="3421046" h="1946886">
                <a:moveTo>
                  <a:pt x="0" y="0"/>
                </a:moveTo>
                <a:lnTo>
                  <a:pt x="3421045" y="0"/>
                </a:lnTo>
                <a:lnTo>
                  <a:pt x="3421045" y="1946886"/>
                </a:lnTo>
                <a:lnTo>
                  <a:pt x="0" y="1946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490297" y="-1139743"/>
            <a:ext cx="10632358" cy="1063235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074547" y="-1139743"/>
            <a:ext cx="10340232" cy="1034023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4999" r="-25000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028700" y="1028700"/>
            <a:ext cx="579217" cy="579217"/>
          </a:xfrm>
          <a:custGeom>
            <a:avLst/>
            <a:gdLst/>
            <a:ahLst/>
            <a:cxnLst/>
            <a:rect l="l" t="t" r="r" b="b"/>
            <a:pathLst>
              <a:path w="579217" h="579217">
                <a:moveTo>
                  <a:pt x="0" y="0"/>
                </a:moveTo>
                <a:lnTo>
                  <a:pt x="579217" y="0"/>
                </a:lnTo>
                <a:lnTo>
                  <a:pt x="579217" y="579217"/>
                </a:lnTo>
                <a:lnTo>
                  <a:pt x="0" y="5792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739510" y="2476648"/>
            <a:ext cx="1790581" cy="823667"/>
          </a:xfrm>
          <a:custGeom>
            <a:avLst/>
            <a:gdLst/>
            <a:ahLst/>
            <a:cxnLst/>
            <a:rect l="l" t="t" r="r" b="b"/>
            <a:pathLst>
              <a:path w="1790581" h="823667">
                <a:moveTo>
                  <a:pt x="0" y="0"/>
                </a:moveTo>
                <a:lnTo>
                  <a:pt x="1790581" y="0"/>
                </a:lnTo>
                <a:lnTo>
                  <a:pt x="1790581" y="823668"/>
                </a:lnTo>
                <a:lnTo>
                  <a:pt x="0" y="8236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739510" y="137275"/>
            <a:ext cx="2186973" cy="2186973"/>
          </a:xfrm>
          <a:custGeom>
            <a:avLst/>
            <a:gdLst/>
            <a:ahLst/>
            <a:cxnLst/>
            <a:rect l="l" t="t" r="r" b="b"/>
            <a:pathLst>
              <a:path w="2186973" h="2186973">
                <a:moveTo>
                  <a:pt x="0" y="0"/>
                </a:moveTo>
                <a:lnTo>
                  <a:pt x="2186973" y="0"/>
                </a:lnTo>
                <a:lnTo>
                  <a:pt x="2186973" y="2186973"/>
                </a:lnTo>
                <a:lnTo>
                  <a:pt x="0" y="21869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59688" y="3982749"/>
            <a:ext cx="10061221" cy="768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6"/>
              </a:lnSpc>
            </a:pPr>
            <a:r>
              <a:rPr lang="en-US" sz="4726" b="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IOT-BASED SMART TUNNEL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9688" y="4859088"/>
            <a:ext cx="10285065" cy="90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9"/>
              </a:lnSpc>
            </a:pPr>
            <a:r>
              <a:rPr lang="en-US" sz="5649" b="1" dirty="0">
                <a:solidFill>
                  <a:srgbClr val="BAC8F9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MONITORING SYSTEM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46042" y="991332"/>
            <a:ext cx="6095295" cy="115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PROGRESS REPORT PRESENTATION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5489" y="7642835"/>
            <a:ext cx="11423136" cy="15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Student A : Ahmad </a:t>
            </a:r>
            <a:r>
              <a:rPr lang="en-US" sz="2799" b="1" dirty="0" err="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Syalimin</a:t>
            </a:r>
            <a:r>
              <a:rPr lang="en-US" sz="2799" b="1" dirty="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 bin Mohd Amin (Student A)</a:t>
            </a:r>
          </a:p>
          <a:p>
            <a:pPr algn="just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Student B : Muhammad Shafwan bin Anis (Student B)</a:t>
            </a:r>
          </a:p>
          <a:p>
            <a:pPr algn="just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Student C : Low Ying </a:t>
            </a:r>
            <a:r>
              <a:rPr lang="en-US" sz="2799" b="1" dirty="0" err="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Chian</a:t>
            </a:r>
            <a:r>
              <a:rPr lang="en-US" sz="2799" b="1" dirty="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 (Student 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E304A9-DFF8-4C55-A843-AC2BCA2E99E4}"/>
              </a:ext>
            </a:extLst>
          </p:cNvPr>
          <p:cNvSpPr txBox="1"/>
          <p:nvPr/>
        </p:nvSpPr>
        <p:spPr>
          <a:xfrm>
            <a:off x="390468" y="5930723"/>
            <a:ext cx="14505991" cy="957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400" b="1" dirty="0">
                <a:solidFill>
                  <a:srgbClr val="FFFFFF"/>
                </a:solidFill>
                <a:highlight>
                  <a:srgbClr val="FF0000"/>
                </a:highlight>
                <a:latin typeface="Agrandir Wide Bold"/>
                <a:ea typeface="Agrandir Wide Bold"/>
                <a:cs typeface="Agrandir Wide Bold"/>
                <a:sym typeface="Agrandir Wide Bold"/>
              </a:rPr>
              <a:t>YouTube Video link :</a:t>
            </a:r>
            <a:r>
              <a:rPr lang="en-US" sz="2400" b="1" dirty="0">
                <a:solidFill>
                  <a:srgbClr val="FF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 </a:t>
            </a:r>
          </a:p>
          <a:p>
            <a:pPr algn="l">
              <a:lnSpc>
                <a:spcPts val="3919"/>
              </a:lnSpc>
            </a:pPr>
            <a:r>
              <a:rPr lang="en-US" sz="2400" b="1" dirty="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https://youtu.be/9VrG6voz_LQ?si=4Ow9gxQraEuQ9wtq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4ACD4">
                <a:alpha val="100000"/>
              </a:srgbClr>
            </a:gs>
            <a:gs pos="50000">
              <a:srgbClr val="2E5385">
                <a:alpha val="100000"/>
              </a:srgbClr>
            </a:gs>
            <a:gs pos="100000">
              <a:srgbClr val="0A014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679" y="1028700"/>
            <a:ext cx="13131050" cy="9258300"/>
            <a:chOff x="0" y="0"/>
            <a:chExt cx="17508066" cy="123444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7508066" cy="12344400"/>
              <a:chOff x="0" y="0"/>
              <a:chExt cx="2273683" cy="160310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273683" cy="1603104"/>
              </a:xfrm>
              <a:custGeom>
                <a:avLst/>
                <a:gdLst/>
                <a:ahLst/>
                <a:cxnLst/>
                <a:rect l="l" t="t" r="r" b="b"/>
                <a:pathLst>
                  <a:path w="2273683" h="1603104">
                    <a:moveTo>
                      <a:pt x="13684" y="0"/>
                    </a:moveTo>
                    <a:lnTo>
                      <a:pt x="2259999" y="0"/>
                    </a:lnTo>
                    <a:cubicBezTo>
                      <a:pt x="2263628" y="0"/>
                      <a:pt x="2267109" y="1442"/>
                      <a:pt x="2269675" y="4008"/>
                    </a:cubicBezTo>
                    <a:cubicBezTo>
                      <a:pt x="2272241" y="6574"/>
                      <a:pt x="2273683" y="10055"/>
                      <a:pt x="2273683" y="13684"/>
                    </a:cubicBezTo>
                    <a:lnTo>
                      <a:pt x="2273683" y="1589420"/>
                    </a:lnTo>
                    <a:cubicBezTo>
                      <a:pt x="2273683" y="1596977"/>
                      <a:pt x="2267556" y="1603104"/>
                      <a:pt x="2259999" y="1603104"/>
                    </a:cubicBezTo>
                    <a:lnTo>
                      <a:pt x="13684" y="1603104"/>
                    </a:lnTo>
                    <a:cubicBezTo>
                      <a:pt x="10055" y="1603104"/>
                      <a:pt x="6574" y="1601662"/>
                      <a:pt x="4008" y="1599096"/>
                    </a:cubicBezTo>
                    <a:cubicBezTo>
                      <a:pt x="1442" y="1596530"/>
                      <a:pt x="0" y="1593049"/>
                      <a:pt x="0" y="1589420"/>
                    </a:cubicBezTo>
                    <a:lnTo>
                      <a:pt x="0" y="13684"/>
                    </a:lnTo>
                    <a:cubicBezTo>
                      <a:pt x="0" y="10055"/>
                      <a:pt x="1442" y="6574"/>
                      <a:pt x="4008" y="4008"/>
                    </a:cubicBezTo>
                    <a:cubicBezTo>
                      <a:pt x="6574" y="1442"/>
                      <a:pt x="10055" y="0"/>
                      <a:pt x="1368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2273683" cy="16412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448232" y="275594"/>
              <a:ext cx="16210602" cy="11793213"/>
            </a:xfrm>
            <a:custGeom>
              <a:avLst/>
              <a:gdLst/>
              <a:ahLst/>
              <a:cxnLst/>
              <a:rect l="l" t="t" r="r" b="b"/>
              <a:pathLst>
                <a:path w="16210602" h="11793213">
                  <a:moveTo>
                    <a:pt x="0" y="0"/>
                  </a:moveTo>
                  <a:lnTo>
                    <a:pt x="16210602" y="0"/>
                  </a:lnTo>
                  <a:lnTo>
                    <a:pt x="16210602" y="11793212"/>
                  </a:lnTo>
                  <a:lnTo>
                    <a:pt x="0" y="11793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489859" y="0"/>
            <a:ext cx="7762700" cy="1028700"/>
            <a:chOff x="0" y="0"/>
            <a:chExt cx="1597263" cy="2116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97263" cy="211667"/>
            </a:xfrm>
            <a:custGeom>
              <a:avLst/>
              <a:gdLst/>
              <a:ahLst/>
              <a:cxnLst/>
              <a:rect l="l" t="t" r="r" b="b"/>
              <a:pathLst>
                <a:path w="1597263" h="211667">
                  <a:moveTo>
                    <a:pt x="19479" y="0"/>
                  </a:moveTo>
                  <a:lnTo>
                    <a:pt x="1577784" y="0"/>
                  </a:lnTo>
                  <a:cubicBezTo>
                    <a:pt x="1582951" y="0"/>
                    <a:pt x="1587905" y="2052"/>
                    <a:pt x="1591558" y="5705"/>
                  </a:cubicBezTo>
                  <a:cubicBezTo>
                    <a:pt x="1595211" y="9358"/>
                    <a:pt x="1597263" y="14313"/>
                    <a:pt x="1597263" y="19479"/>
                  </a:cubicBezTo>
                  <a:lnTo>
                    <a:pt x="1597263" y="192188"/>
                  </a:lnTo>
                  <a:cubicBezTo>
                    <a:pt x="1597263" y="197354"/>
                    <a:pt x="1595211" y="202308"/>
                    <a:pt x="1591558" y="205961"/>
                  </a:cubicBezTo>
                  <a:cubicBezTo>
                    <a:pt x="1587905" y="209614"/>
                    <a:pt x="1582951" y="211667"/>
                    <a:pt x="1577784" y="211667"/>
                  </a:cubicBezTo>
                  <a:lnTo>
                    <a:pt x="19479" y="211667"/>
                  </a:lnTo>
                  <a:cubicBezTo>
                    <a:pt x="14313" y="211667"/>
                    <a:pt x="9358" y="209614"/>
                    <a:pt x="5705" y="205961"/>
                  </a:cubicBezTo>
                  <a:cubicBezTo>
                    <a:pt x="2052" y="202308"/>
                    <a:pt x="0" y="197354"/>
                    <a:pt x="0" y="192188"/>
                  </a:cubicBezTo>
                  <a:lnTo>
                    <a:pt x="0" y="19479"/>
                  </a:lnTo>
                  <a:cubicBezTo>
                    <a:pt x="0" y="14313"/>
                    <a:pt x="2052" y="9358"/>
                    <a:pt x="5705" y="5705"/>
                  </a:cubicBezTo>
                  <a:cubicBezTo>
                    <a:pt x="9358" y="2052"/>
                    <a:pt x="14313" y="0"/>
                    <a:pt x="194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97263" cy="249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57214" y="170180"/>
            <a:ext cx="7544082" cy="8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IOT Architecture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4ACD4">
                <a:alpha val="100000"/>
              </a:srgbClr>
            </a:gs>
            <a:gs pos="50000">
              <a:srgbClr val="2E5385">
                <a:alpha val="100000"/>
              </a:srgbClr>
            </a:gs>
            <a:gs pos="100000">
              <a:srgbClr val="0A014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89859" y="0"/>
            <a:ext cx="7762700" cy="1028700"/>
            <a:chOff x="0" y="0"/>
            <a:chExt cx="1597263" cy="211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97263" cy="211667"/>
            </a:xfrm>
            <a:custGeom>
              <a:avLst/>
              <a:gdLst/>
              <a:ahLst/>
              <a:cxnLst/>
              <a:rect l="l" t="t" r="r" b="b"/>
              <a:pathLst>
                <a:path w="1597263" h="211667">
                  <a:moveTo>
                    <a:pt x="19479" y="0"/>
                  </a:moveTo>
                  <a:lnTo>
                    <a:pt x="1577784" y="0"/>
                  </a:lnTo>
                  <a:cubicBezTo>
                    <a:pt x="1582951" y="0"/>
                    <a:pt x="1587905" y="2052"/>
                    <a:pt x="1591558" y="5705"/>
                  </a:cubicBezTo>
                  <a:cubicBezTo>
                    <a:pt x="1595211" y="9358"/>
                    <a:pt x="1597263" y="14313"/>
                    <a:pt x="1597263" y="19479"/>
                  </a:cubicBezTo>
                  <a:lnTo>
                    <a:pt x="1597263" y="192188"/>
                  </a:lnTo>
                  <a:cubicBezTo>
                    <a:pt x="1597263" y="197354"/>
                    <a:pt x="1595211" y="202308"/>
                    <a:pt x="1591558" y="205961"/>
                  </a:cubicBezTo>
                  <a:cubicBezTo>
                    <a:pt x="1587905" y="209614"/>
                    <a:pt x="1582951" y="211667"/>
                    <a:pt x="1577784" y="211667"/>
                  </a:cubicBezTo>
                  <a:lnTo>
                    <a:pt x="19479" y="211667"/>
                  </a:lnTo>
                  <a:cubicBezTo>
                    <a:pt x="14313" y="211667"/>
                    <a:pt x="9358" y="209614"/>
                    <a:pt x="5705" y="205961"/>
                  </a:cubicBezTo>
                  <a:cubicBezTo>
                    <a:pt x="2052" y="202308"/>
                    <a:pt x="0" y="197354"/>
                    <a:pt x="0" y="192188"/>
                  </a:cubicBezTo>
                  <a:lnTo>
                    <a:pt x="0" y="19479"/>
                  </a:lnTo>
                  <a:cubicBezTo>
                    <a:pt x="0" y="14313"/>
                    <a:pt x="2052" y="9358"/>
                    <a:pt x="5705" y="5705"/>
                  </a:cubicBezTo>
                  <a:cubicBezTo>
                    <a:pt x="9358" y="2052"/>
                    <a:pt x="14313" y="0"/>
                    <a:pt x="194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97263" cy="249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3320" y="170180"/>
            <a:ext cx="7544082" cy="8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IOT Architecture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93320" y="1266897"/>
            <a:ext cx="4755881" cy="8324940"/>
            <a:chOff x="0" y="0"/>
            <a:chExt cx="6341174" cy="1109992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341174" cy="11099920"/>
              <a:chOff x="0" y="0"/>
              <a:chExt cx="1460575" cy="255666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460575" cy="2556665"/>
              </a:xfrm>
              <a:custGeom>
                <a:avLst/>
                <a:gdLst/>
                <a:ahLst/>
                <a:cxnLst/>
                <a:rect l="l" t="t" r="r" b="b"/>
                <a:pathLst>
                  <a:path w="1460575" h="2556665">
                    <a:moveTo>
                      <a:pt x="0" y="0"/>
                    </a:moveTo>
                    <a:lnTo>
                      <a:pt x="1257375" y="0"/>
                    </a:lnTo>
                    <a:lnTo>
                      <a:pt x="1460575" y="1278333"/>
                    </a:lnTo>
                    <a:lnTo>
                      <a:pt x="1257375" y="2556665"/>
                    </a:lnTo>
                    <a:lnTo>
                      <a:pt x="0" y="2556665"/>
                    </a:lnTo>
                    <a:lnTo>
                      <a:pt x="203200" y="127833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A8AFF">
                      <a:alpha val="100000"/>
                    </a:srgbClr>
                  </a:gs>
                  <a:gs pos="100000">
                    <a:srgbClr val="B2FBFF">
                      <a:alpha val="100000"/>
                    </a:srgbClr>
                  </a:gs>
                </a:gsLst>
                <a:lin ang="18900000"/>
              </a:gra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77800" y="-38100"/>
                <a:ext cx="1206575" cy="25947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825148" y="825737"/>
              <a:ext cx="3936534" cy="47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47"/>
                </a:lnSpc>
              </a:pPr>
              <a:r>
                <a:rPr lang="en-US" sz="2247" b="1">
                  <a:solidFill>
                    <a:srgbClr val="000000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Perception Layer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25148" y="1881448"/>
              <a:ext cx="4964089" cy="7908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2534" lvl="1" indent="-191267" algn="l">
                <a:lnSpc>
                  <a:spcPts val="2480"/>
                </a:lnSpc>
                <a:buFont typeface="Arial"/>
                <a:buChar char="•"/>
              </a:pPr>
              <a:r>
                <a:rPr lang="en-US" sz="177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Sensors: HC-SR04 (River Distance), Rain Sensor (Intensity), Water Level Sensor (Overflow detection).</a:t>
              </a:r>
            </a:p>
            <a:p>
              <a:pPr algn="l">
                <a:lnSpc>
                  <a:spcPts val="2480"/>
                </a:lnSpc>
              </a:pPr>
              <a:endParaRPr lang="en-US" sz="17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marL="382534" lvl="1" indent="-191267" algn="l">
                <a:lnSpc>
                  <a:spcPts val="2480"/>
                </a:lnSpc>
                <a:buFont typeface="Arial"/>
                <a:buChar char="•"/>
              </a:pPr>
              <a:r>
                <a:rPr lang="en-US" sz="177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Processing: ESP32 DevKit V1 aggregates sensor data &amp; executes local safety logic.</a:t>
              </a:r>
            </a:p>
            <a:p>
              <a:pPr algn="l">
                <a:lnSpc>
                  <a:spcPts val="2480"/>
                </a:lnSpc>
              </a:pPr>
              <a:endParaRPr lang="en-US" sz="17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marL="382534" lvl="1" indent="-191267" algn="l">
                <a:lnSpc>
                  <a:spcPts val="2480"/>
                </a:lnSpc>
                <a:buFont typeface="Arial"/>
                <a:buChar char="•"/>
              </a:pPr>
              <a:r>
                <a:rPr lang="en-US" sz="177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Actuators: SG90 Servo (Simulated Gate) + Red/Green LEDs (Visual Status Indicators).</a:t>
              </a:r>
            </a:p>
            <a:p>
              <a:pPr algn="l">
                <a:lnSpc>
                  <a:spcPts val="2480"/>
                </a:lnSpc>
              </a:pPr>
              <a:endParaRPr lang="en-US" sz="17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marL="382534" lvl="1" indent="-191267" algn="l">
                <a:lnSpc>
                  <a:spcPts val="2480"/>
                </a:lnSpc>
                <a:buFont typeface="Arial"/>
                <a:buChar char="•"/>
              </a:pPr>
              <a:r>
                <a:rPr lang="en-US" sz="177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Output: Physical environmental readings converted into digital JSON telemetry.</a:t>
              </a:r>
            </a:p>
            <a:p>
              <a:pPr algn="l">
                <a:lnSpc>
                  <a:spcPts val="2480"/>
                </a:lnSpc>
              </a:pPr>
              <a:endParaRPr lang="en-US" sz="17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555458" y="1266897"/>
            <a:ext cx="4755881" cy="8324940"/>
            <a:chOff x="0" y="0"/>
            <a:chExt cx="6341174" cy="1109992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6341174" cy="11099920"/>
              <a:chOff x="0" y="0"/>
              <a:chExt cx="1460575" cy="255666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460575" cy="2556665"/>
              </a:xfrm>
              <a:custGeom>
                <a:avLst/>
                <a:gdLst/>
                <a:ahLst/>
                <a:cxnLst/>
                <a:rect l="l" t="t" r="r" b="b"/>
                <a:pathLst>
                  <a:path w="1460575" h="2556665">
                    <a:moveTo>
                      <a:pt x="0" y="0"/>
                    </a:moveTo>
                    <a:lnTo>
                      <a:pt x="1257375" y="0"/>
                    </a:lnTo>
                    <a:lnTo>
                      <a:pt x="1460575" y="1278333"/>
                    </a:lnTo>
                    <a:lnTo>
                      <a:pt x="1257375" y="2556665"/>
                    </a:lnTo>
                    <a:lnTo>
                      <a:pt x="0" y="2556665"/>
                    </a:lnTo>
                    <a:lnTo>
                      <a:pt x="203200" y="127833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CCE6B">
                      <a:alpha val="100000"/>
                    </a:srgbClr>
                  </a:gs>
                  <a:gs pos="100000">
                    <a:srgbClr val="D8FFD0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77800" y="-38100"/>
                <a:ext cx="1206575" cy="25947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202320" y="825737"/>
              <a:ext cx="3936534" cy="47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47"/>
                </a:lnSpc>
              </a:pPr>
              <a:r>
                <a:rPr lang="en-US" sz="2247" b="1">
                  <a:solidFill>
                    <a:srgbClr val="000000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Network Layer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78450" y="1689761"/>
              <a:ext cx="4827297" cy="7691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71992" lvl="1" indent="-185996" algn="l">
                <a:lnSpc>
                  <a:spcPts val="2412"/>
                </a:lnSpc>
                <a:buFont typeface="Arial"/>
                <a:buChar char="•"/>
              </a:pPr>
              <a:r>
                <a:rPr lang="en-US" sz="17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Connectivity: Wi-Fi via ESP32 (IEEE 802.11 b/g/n @ 2.4GHz) for Internet access.</a:t>
              </a:r>
            </a:p>
            <a:p>
              <a:pPr algn="l">
                <a:lnSpc>
                  <a:spcPts val="2412"/>
                </a:lnSpc>
              </a:pPr>
              <a:endParaRPr lang="en-US" sz="17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marL="371992" lvl="1" indent="-185996" algn="l">
                <a:lnSpc>
                  <a:spcPts val="2412"/>
                </a:lnSpc>
                <a:buFont typeface="Arial"/>
                <a:buChar char="•"/>
              </a:pPr>
              <a:r>
                <a:rPr lang="en-US" sz="17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Protocol: MQTT (Lightweight Pub/Sub) selected for low latency &amp; reliability.</a:t>
              </a:r>
            </a:p>
            <a:p>
              <a:pPr algn="l">
                <a:lnSpc>
                  <a:spcPts val="2412"/>
                </a:lnSpc>
              </a:pPr>
              <a:endParaRPr lang="en-US" sz="17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marL="371992" lvl="1" indent="-185996" algn="l">
                <a:lnSpc>
                  <a:spcPts val="2412"/>
                </a:lnSpc>
                <a:buFont typeface="Arial"/>
                <a:buChar char="•"/>
              </a:pPr>
              <a:r>
                <a:rPr lang="en-US" sz="17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Broker: HiveMQ Cloud acts as the central router between Edge &amp; Cloud.</a:t>
              </a:r>
            </a:p>
            <a:p>
              <a:pPr algn="l">
                <a:lnSpc>
                  <a:spcPts val="2412"/>
                </a:lnSpc>
              </a:pPr>
              <a:endParaRPr lang="en-US" sz="17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marL="371992" lvl="1" indent="-185996" algn="l">
                <a:lnSpc>
                  <a:spcPts val="2412"/>
                </a:lnSpc>
                <a:buFont typeface="Arial"/>
                <a:buChar char="•"/>
              </a:pPr>
              <a:r>
                <a:rPr lang="en-US" sz="17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Topic: Data published to monash/studentB/tunnel_data for specific routing.</a:t>
              </a:r>
            </a:p>
            <a:p>
              <a:pPr algn="l">
                <a:lnSpc>
                  <a:spcPts val="2412"/>
                </a:lnSpc>
              </a:pPr>
              <a:endParaRPr lang="en-US" sz="17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marL="371992" lvl="1" indent="-185996" algn="l">
                <a:lnSpc>
                  <a:spcPts val="2412"/>
                </a:lnSpc>
                <a:buFont typeface="Arial"/>
                <a:buChar char="•"/>
              </a:pPr>
              <a:r>
                <a:rPr lang="en-US" sz="17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Output: Telemetry packetized into JSON format for efficient transmission.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853818" y="1266897"/>
            <a:ext cx="4755881" cy="8324940"/>
            <a:chOff x="0" y="0"/>
            <a:chExt cx="6341174" cy="1109992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6341174" cy="11099920"/>
              <a:chOff x="0" y="0"/>
              <a:chExt cx="1460575" cy="255666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460575" cy="2556665"/>
              </a:xfrm>
              <a:custGeom>
                <a:avLst/>
                <a:gdLst/>
                <a:ahLst/>
                <a:cxnLst/>
                <a:rect l="l" t="t" r="r" b="b"/>
                <a:pathLst>
                  <a:path w="1460575" h="2556665">
                    <a:moveTo>
                      <a:pt x="0" y="0"/>
                    </a:moveTo>
                    <a:lnTo>
                      <a:pt x="1257375" y="0"/>
                    </a:lnTo>
                    <a:lnTo>
                      <a:pt x="1460575" y="1278333"/>
                    </a:lnTo>
                    <a:lnTo>
                      <a:pt x="1257375" y="2556665"/>
                    </a:lnTo>
                    <a:lnTo>
                      <a:pt x="0" y="2556665"/>
                    </a:lnTo>
                    <a:lnTo>
                      <a:pt x="203200" y="127833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DA6A">
                      <a:alpha val="100000"/>
                    </a:srgbClr>
                  </a:gs>
                  <a:gs pos="100000">
                    <a:srgbClr val="FFF7DE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77800" y="-38100"/>
                <a:ext cx="1206575" cy="25947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834275" y="825737"/>
              <a:ext cx="4258386" cy="47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47"/>
                </a:lnSpc>
              </a:pPr>
              <a:r>
                <a:rPr lang="en-US" sz="2247" b="1">
                  <a:solidFill>
                    <a:srgbClr val="000000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Middleware Layer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855554" y="1689761"/>
              <a:ext cx="4827297" cy="8098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71992" lvl="1" indent="-185996" algn="l">
                <a:lnSpc>
                  <a:spcPts val="2412"/>
                </a:lnSpc>
                <a:buFont typeface="Arial"/>
                <a:buChar char="•"/>
              </a:pPr>
              <a:r>
                <a:rPr lang="en-US" sz="17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Processing: Python Gateway subscribes to MQTT topics &amp; parses JSON telemetry.</a:t>
              </a:r>
            </a:p>
            <a:p>
              <a:pPr algn="l">
                <a:lnSpc>
                  <a:spcPts val="2412"/>
                </a:lnSpc>
              </a:pPr>
              <a:endParaRPr lang="en-US" sz="17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marL="371992" lvl="1" indent="-185996" algn="l">
                <a:lnSpc>
                  <a:spcPts val="2412"/>
                </a:lnSpc>
                <a:buFont typeface="Arial"/>
                <a:buChar char="•"/>
              </a:pPr>
              <a:r>
                <a:rPr lang="en-US" sz="17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Safety Logic: Real-time evaluation of sensor thresholds (e.g., Water &gt; 1000 = Danger).</a:t>
              </a:r>
            </a:p>
            <a:p>
              <a:pPr algn="l">
                <a:lnSpc>
                  <a:spcPts val="2412"/>
                </a:lnSpc>
              </a:pPr>
              <a:endParaRPr lang="en-US" sz="17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marL="371992" lvl="1" indent="-185996" algn="l">
                <a:lnSpc>
                  <a:spcPts val="2412"/>
                </a:lnSpc>
                <a:buFont typeface="Arial"/>
                <a:buChar char="•"/>
              </a:pPr>
              <a:r>
                <a:rPr lang="en-US" sz="17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Storage: InfluxDB (Time-Series) optimized for high-speed sensor data ingestion.</a:t>
              </a:r>
            </a:p>
            <a:p>
              <a:pPr algn="l">
                <a:lnSpc>
                  <a:spcPts val="2412"/>
                </a:lnSpc>
              </a:pPr>
              <a:endParaRPr lang="en-US" sz="17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marL="371992" lvl="1" indent="-185996" algn="l">
                <a:lnSpc>
                  <a:spcPts val="2412"/>
                </a:lnSpc>
                <a:buFont typeface="Arial"/>
                <a:buChar char="•"/>
              </a:pPr>
              <a:r>
                <a:rPr lang="en-US" sz="17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Alerting: Triggers Telegram Bot API (HTTPS) immediately upon critical event detection.</a:t>
              </a:r>
            </a:p>
            <a:p>
              <a:pPr algn="l">
                <a:lnSpc>
                  <a:spcPts val="2412"/>
                </a:lnSpc>
              </a:pPr>
              <a:endParaRPr lang="en-US" sz="17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marL="371992" lvl="1" indent="-185996" algn="l">
                <a:lnSpc>
                  <a:spcPts val="2412"/>
                </a:lnSpc>
                <a:buFont typeface="Arial"/>
                <a:buChar char="•"/>
              </a:pPr>
              <a:r>
                <a:rPr lang="en-US" sz="17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Output: Structured data streams ready for dashboard visualization.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115956" y="1266897"/>
            <a:ext cx="4755881" cy="8324940"/>
            <a:chOff x="0" y="0"/>
            <a:chExt cx="6341174" cy="11099920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6341174" cy="11099920"/>
              <a:chOff x="0" y="0"/>
              <a:chExt cx="1460575" cy="255666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460575" cy="2556665"/>
              </a:xfrm>
              <a:custGeom>
                <a:avLst/>
                <a:gdLst/>
                <a:ahLst/>
                <a:cxnLst/>
                <a:rect l="l" t="t" r="r" b="b"/>
                <a:pathLst>
                  <a:path w="1460575" h="2556665">
                    <a:moveTo>
                      <a:pt x="0" y="0"/>
                    </a:moveTo>
                    <a:lnTo>
                      <a:pt x="1257375" y="0"/>
                    </a:lnTo>
                    <a:lnTo>
                      <a:pt x="1460575" y="1278333"/>
                    </a:lnTo>
                    <a:lnTo>
                      <a:pt x="1257375" y="2556665"/>
                    </a:lnTo>
                    <a:lnTo>
                      <a:pt x="0" y="2556665"/>
                    </a:lnTo>
                    <a:lnTo>
                      <a:pt x="203200" y="127833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093FF">
                      <a:alpha val="100000"/>
                    </a:srgbClr>
                  </a:gs>
                  <a:gs pos="100000">
                    <a:srgbClr val="FDF1FF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177800" y="-38100"/>
                <a:ext cx="1206575" cy="25947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658323" y="825737"/>
              <a:ext cx="4258386" cy="47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47"/>
                </a:lnSpc>
              </a:pPr>
              <a:r>
                <a:rPr lang="en-US" sz="2247" b="1">
                  <a:solidFill>
                    <a:srgbClr val="000000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Application Layer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899623" y="1689761"/>
              <a:ext cx="4624835" cy="8911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71992" lvl="1" indent="-185996" algn="l">
                <a:lnSpc>
                  <a:spcPts val="2412"/>
                </a:lnSpc>
                <a:buFont typeface="Arial"/>
                <a:buChar char="•"/>
              </a:pPr>
              <a:r>
                <a:rPr lang="en-US" sz="17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Visualization: Grafana Dashboard enables real-time monitoring of River, Rain &amp; Flood status.</a:t>
              </a:r>
            </a:p>
            <a:p>
              <a:pPr algn="l">
                <a:lnSpc>
                  <a:spcPts val="2412"/>
                </a:lnSpc>
              </a:pPr>
              <a:endParaRPr lang="en-US" sz="17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marL="371992" lvl="1" indent="-185996" algn="l">
                <a:lnSpc>
                  <a:spcPts val="2412"/>
                </a:lnSpc>
                <a:buFont typeface="Arial"/>
                <a:buChar char="•"/>
              </a:pPr>
              <a:r>
                <a:rPr lang="en-US" sz="17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Alert System: Telegram Mobile App receives instant push notifications for critical "Flood" warnings.</a:t>
              </a:r>
            </a:p>
            <a:p>
              <a:pPr algn="l">
                <a:lnSpc>
                  <a:spcPts val="2412"/>
                </a:lnSpc>
              </a:pPr>
              <a:endParaRPr lang="en-US" sz="17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marL="371992" lvl="1" indent="-185996" algn="l">
                <a:lnSpc>
                  <a:spcPts val="2412"/>
                </a:lnSpc>
                <a:buFont typeface="Arial"/>
                <a:buChar char="•"/>
              </a:pPr>
              <a:r>
                <a:rPr lang="en-US" sz="17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Analytics: Historical data trends visualized to track river behavior over time.</a:t>
              </a:r>
            </a:p>
            <a:p>
              <a:pPr algn="l">
                <a:lnSpc>
                  <a:spcPts val="2412"/>
                </a:lnSpc>
              </a:pPr>
              <a:endParaRPr lang="en-US" sz="17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marL="371992" lvl="1" indent="-185996" algn="l">
                <a:lnSpc>
                  <a:spcPts val="2412"/>
                </a:lnSpc>
                <a:buFont typeface="Arial"/>
                <a:buChar char="•"/>
              </a:pPr>
              <a:r>
                <a:rPr lang="en-US" sz="17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User Interface: Simple "Red/Green" safety status for immediate decision-making by operators.</a:t>
              </a:r>
            </a:p>
            <a:p>
              <a:pPr algn="l">
                <a:lnSpc>
                  <a:spcPts val="2412"/>
                </a:lnSpc>
              </a:pPr>
              <a:endParaRPr lang="en-US" sz="17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marL="371992" lvl="1" indent="-185996" algn="l">
                <a:lnSpc>
                  <a:spcPts val="2412"/>
                </a:lnSpc>
                <a:buFont typeface="Arial"/>
                <a:buChar char="•"/>
              </a:pPr>
              <a:r>
                <a:rPr lang="en-US" sz="17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Output: Actionable insights for disaster response &amp; tunnel management.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4ACD4">
                <a:alpha val="100000"/>
              </a:srgbClr>
            </a:gs>
            <a:gs pos="50000">
              <a:srgbClr val="2E5385">
                <a:alpha val="100000"/>
              </a:srgbClr>
            </a:gs>
            <a:gs pos="100000">
              <a:srgbClr val="0A014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89859" y="0"/>
            <a:ext cx="14210534" cy="1028700"/>
            <a:chOff x="0" y="0"/>
            <a:chExt cx="2923978" cy="211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3978" cy="211667"/>
            </a:xfrm>
            <a:custGeom>
              <a:avLst/>
              <a:gdLst/>
              <a:ahLst/>
              <a:cxnLst/>
              <a:rect l="l" t="t" r="r" b="b"/>
              <a:pathLst>
                <a:path w="2923978" h="211667">
                  <a:moveTo>
                    <a:pt x="10641" y="0"/>
                  </a:moveTo>
                  <a:lnTo>
                    <a:pt x="2913337" y="0"/>
                  </a:lnTo>
                  <a:cubicBezTo>
                    <a:pt x="2916160" y="0"/>
                    <a:pt x="2918866" y="1121"/>
                    <a:pt x="2920862" y="3117"/>
                  </a:cubicBezTo>
                  <a:cubicBezTo>
                    <a:pt x="2922857" y="5112"/>
                    <a:pt x="2923978" y="7819"/>
                    <a:pt x="2923978" y="10641"/>
                  </a:cubicBezTo>
                  <a:lnTo>
                    <a:pt x="2923978" y="201026"/>
                  </a:lnTo>
                  <a:cubicBezTo>
                    <a:pt x="2923978" y="203848"/>
                    <a:pt x="2922857" y="206555"/>
                    <a:pt x="2920862" y="208550"/>
                  </a:cubicBezTo>
                  <a:cubicBezTo>
                    <a:pt x="2918866" y="210546"/>
                    <a:pt x="2916160" y="211667"/>
                    <a:pt x="2913337" y="211667"/>
                  </a:cubicBezTo>
                  <a:lnTo>
                    <a:pt x="10641" y="211667"/>
                  </a:lnTo>
                  <a:cubicBezTo>
                    <a:pt x="7819" y="211667"/>
                    <a:pt x="5112" y="210546"/>
                    <a:pt x="3117" y="208550"/>
                  </a:cubicBezTo>
                  <a:cubicBezTo>
                    <a:pt x="1121" y="206555"/>
                    <a:pt x="0" y="203848"/>
                    <a:pt x="0" y="201026"/>
                  </a:cubicBezTo>
                  <a:lnTo>
                    <a:pt x="0" y="10641"/>
                  </a:lnTo>
                  <a:cubicBezTo>
                    <a:pt x="0" y="7819"/>
                    <a:pt x="1121" y="5112"/>
                    <a:pt x="3117" y="3117"/>
                  </a:cubicBezTo>
                  <a:cubicBezTo>
                    <a:pt x="5112" y="1121"/>
                    <a:pt x="7819" y="0"/>
                    <a:pt x="106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23978" cy="249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3320" y="170180"/>
            <a:ext cx="13925671" cy="8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System Analysis &amp; Specifications</a:t>
            </a:r>
          </a:p>
        </p:txBody>
      </p:sp>
      <p:sp>
        <p:nvSpPr>
          <p:cNvPr id="6" name="Freeform 6"/>
          <p:cNvSpPr/>
          <p:nvPr/>
        </p:nvSpPr>
        <p:spPr>
          <a:xfrm>
            <a:off x="6047506" y="1622652"/>
            <a:ext cx="6119967" cy="1267802"/>
          </a:xfrm>
          <a:custGeom>
            <a:avLst/>
            <a:gdLst/>
            <a:ahLst/>
            <a:cxnLst/>
            <a:rect l="l" t="t" r="r" b="b"/>
            <a:pathLst>
              <a:path w="6119967" h="1267802">
                <a:moveTo>
                  <a:pt x="0" y="0"/>
                </a:moveTo>
                <a:lnTo>
                  <a:pt x="6119966" y="0"/>
                </a:lnTo>
                <a:lnTo>
                  <a:pt x="6119966" y="1267802"/>
                </a:lnTo>
                <a:lnTo>
                  <a:pt x="0" y="1267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345808" y="1697692"/>
            <a:ext cx="3596385" cy="90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8"/>
              </a:lnSpc>
            </a:pPr>
            <a:r>
              <a:rPr lang="en-US" sz="2627" b="1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SYSTEM ANALYSIS &amp; SPECIFICATIONS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41030" y="3981315"/>
            <a:ext cx="5437906" cy="5674454"/>
            <a:chOff x="0" y="0"/>
            <a:chExt cx="1118911" cy="11675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18911" cy="1167583"/>
            </a:xfrm>
            <a:custGeom>
              <a:avLst/>
              <a:gdLst/>
              <a:ahLst/>
              <a:cxnLst/>
              <a:rect l="l" t="t" r="r" b="b"/>
              <a:pathLst>
                <a:path w="1118911" h="1167583">
                  <a:moveTo>
                    <a:pt x="27807" y="0"/>
                  </a:moveTo>
                  <a:lnTo>
                    <a:pt x="1091104" y="0"/>
                  </a:lnTo>
                  <a:cubicBezTo>
                    <a:pt x="1106461" y="0"/>
                    <a:pt x="1118911" y="12449"/>
                    <a:pt x="1118911" y="27807"/>
                  </a:cubicBezTo>
                  <a:lnTo>
                    <a:pt x="1118911" y="1139777"/>
                  </a:lnTo>
                  <a:cubicBezTo>
                    <a:pt x="1118911" y="1155134"/>
                    <a:pt x="1106461" y="1167583"/>
                    <a:pt x="1091104" y="1167583"/>
                  </a:cubicBezTo>
                  <a:lnTo>
                    <a:pt x="27807" y="1167583"/>
                  </a:lnTo>
                  <a:cubicBezTo>
                    <a:pt x="20432" y="1167583"/>
                    <a:pt x="13359" y="1164654"/>
                    <a:pt x="8144" y="1159439"/>
                  </a:cubicBezTo>
                  <a:cubicBezTo>
                    <a:pt x="2930" y="1154224"/>
                    <a:pt x="0" y="1147151"/>
                    <a:pt x="0" y="1139777"/>
                  </a:cubicBezTo>
                  <a:lnTo>
                    <a:pt x="0" y="27807"/>
                  </a:lnTo>
                  <a:cubicBezTo>
                    <a:pt x="0" y="12449"/>
                    <a:pt x="12449" y="0"/>
                    <a:pt x="27807" y="0"/>
                  </a:cubicBezTo>
                  <a:close/>
                </a:path>
              </a:pathLst>
            </a:custGeom>
            <a:solidFill>
              <a:srgbClr val="53548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118911" cy="1215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8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390447" y="3981315"/>
            <a:ext cx="5437906" cy="5674454"/>
            <a:chOff x="0" y="0"/>
            <a:chExt cx="1118911" cy="11675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18911" cy="1167583"/>
            </a:xfrm>
            <a:custGeom>
              <a:avLst/>
              <a:gdLst/>
              <a:ahLst/>
              <a:cxnLst/>
              <a:rect l="l" t="t" r="r" b="b"/>
              <a:pathLst>
                <a:path w="1118911" h="1167583">
                  <a:moveTo>
                    <a:pt x="27807" y="0"/>
                  </a:moveTo>
                  <a:lnTo>
                    <a:pt x="1091104" y="0"/>
                  </a:lnTo>
                  <a:cubicBezTo>
                    <a:pt x="1106461" y="0"/>
                    <a:pt x="1118911" y="12449"/>
                    <a:pt x="1118911" y="27807"/>
                  </a:cubicBezTo>
                  <a:lnTo>
                    <a:pt x="1118911" y="1139777"/>
                  </a:lnTo>
                  <a:cubicBezTo>
                    <a:pt x="1118911" y="1155134"/>
                    <a:pt x="1106461" y="1167583"/>
                    <a:pt x="1091104" y="1167583"/>
                  </a:cubicBezTo>
                  <a:lnTo>
                    <a:pt x="27807" y="1167583"/>
                  </a:lnTo>
                  <a:cubicBezTo>
                    <a:pt x="20432" y="1167583"/>
                    <a:pt x="13359" y="1164654"/>
                    <a:pt x="8144" y="1159439"/>
                  </a:cubicBezTo>
                  <a:cubicBezTo>
                    <a:pt x="2930" y="1154224"/>
                    <a:pt x="0" y="1147151"/>
                    <a:pt x="0" y="1139777"/>
                  </a:cubicBezTo>
                  <a:lnTo>
                    <a:pt x="0" y="27807"/>
                  </a:lnTo>
                  <a:cubicBezTo>
                    <a:pt x="0" y="12449"/>
                    <a:pt x="12449" y="0"/>
                    <a:pt x="27807" y="0"/>
                  </a:cubicBezTo>
                  <a:close/>
                </a:path>
              </a:pathLst>
            </a:custGeom>
            <a:solidFill>
              <a:srgbClr val="53548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118911" cy="1215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8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439863" y="3981315"/>
            <a:ext cx="5437906" cy="5674454"/>
            <a:chOff x="0" y="0"/>
            <a:chExt cx="1118911" cy="116758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18911" cy="1167583"/>
            </a:xfrm>
            <a:custGeom>
              <a:avLst/>
              <a:gdLst/>
              <a:ahLst/>
              <a:cxnLst/>
              <a:rect l="l" t="t" r="r" b="b"/>
              <a:pathLst>
                <a:path w="1118911" h="1167583">
                  <a:moveTo>
                    <a:pt x="27807" y="0"/>
                  </a:moveTo>
                  <a:lnTo>
                    <a:pt x="1091104" y="0"/>
                  </a:lnTo>
                  <a:cubicBezTo>
                    <a:pt x="1106461" y="0"/>
                    <a:pt x="1118911" y="12449"/>
                    <a:pt x="1118911" y="27807"/>
                  </a:cubicBezTo>
                  <a:lnTo>
                    <a:pt x="1118911" y="1139777"/>
                  </a:lnTo>
                  <a:cubicBezTo>
                    <a:pt x="1118911" y="1155134"/>
                    <a:pt x="1106461" y="1167583"/>
                    <a:pt x="1091104" y="1167583"/>
                  </a:cubicBezTo>
                  <a:lnTo>
                    <a:pt x="27807" y="1167583"/>
                  </a:lnTo>
                  <a:cubicBezTo>
                    <a:pt x="20432" y="1167583"/>
                    <a:pt x="13359" y="1164654"/>
                    <a:pt x="8144" y="1159439"/>
                  </a:cubicBezTo>
                  <a:cubicBezTo>
                    <a:pt x="2930" y="1154224"/>
                    <a:pt x="0" y="1147151"/>
                    <a:pt x="0" y="1139777"/>
                  </a:cubicBezTo>
                  <a:lnTo>
                    <a:pt x="0" y="27807"/>
                  </a:lnTo>
                  <a:cubicBezTo>
                    <a:pt x="0" y="12449"/>
                    <a:pt x="12449" y="0"/>
                    <a:pt x="27807" y="0"/>
                  </a:cubicBezTo>
                  <a:close/>
                </a:path>
              </a:pathLst>
            </a:custGeom>
            <a:solidFill>
              <a:srgbClr val="53548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118911" cy="1215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8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3059983" y="3426982"/>
            <a:ext cx="0" cy="55433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>
            <a:off x="9128449" y="3426982"/>
            <a:ext cx="0" cy="55433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>
            <a:off x="3059983" y="3446032"/>
            <a:ext cx="1214025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flipH="1" flipV="1">
            <a:off x="9128449" y="2806117"/>
            <a:ext cx="1663" cy="63991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1"/>
          <p:cNvSpPr/>
          <p:nvPr/>
        </p:nvSpPr>
        <p:spPr>
          <a:xfrm>
            <a:off x="0" y="4084660"/>
            <a:ext cx="6119967" cy="1267802"/>
          </a:xfrm>
          <a:custGeom>
            <a:avLst/>
            <a:gdLst/>
            <a:ahLst/>
            <a:cxnLst/>
            <a:rect l="l" t="t" r="r" b="b"/>
            <a:pathLst>
              <a:path w="6119967" h="1267802">
                <a:moveTo>
                  <a:pt x="0" y="0"/>
                </a:moveTo>
                <a:lnTo>
                  <a:pt x="6119967" y="0"/>
                </a:lnTo>
                <a:lnTo>
                  <a:pt x="6119967" y="1267802"/>
                </a:lnTo>
                <a:lnTo>
                  <a:pt x="0" y="1267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947396" y="4240015"/>
            <a:ext cx="4003944" cy="780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8"/>
              </a:lnSpc>
            </a:pPr>
            <a:r>
              <a:rPr lang="en-US" sz="2248" b="1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IEEE STANDARDS &amp; HARDWARE SPECS</a:t>
            </a:r>
          </a:p>
        </p:txBody>
      </p:sp>
      <p:sp>
        <p:nvSpPr>
          <p:cNvPr id="23" name="Freeform 23"/>
          <p:cNvSpPr/>
          <p:nvPr/>
        </p:nvSpPr>
        <p:spPr>
          <a:xfrm>
            <a:off x="6119967" y="4084660"/>
            <a:ext cx="6119967" cy="1267802"/>
          </a:xfrm>
          <a:custGeom>
            <a:avLst/>
            <a:gdLst/>
            <a:ahLst/>
            <a:cxnLst/>
            <a:rect l="l" t="t" r="r" b="b"/>
            <a:pathLst>
              <a:path w="6119967" h="1267802">
                <a:moveTo>
                  <a:pt x="0" y="0"/>
                </a:moveTo>
                <a:lnTo>
                  <a:pt x="6119966" y="0"/>
                </a:lnTo>
                <a:lnTo>
                  <a:pt x="6119966" y="1267802"/>
                </a:lnTo>
                <a:lnTo>
                  <a:pt x="0" y="1267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805318" y="4238999"/>
            <a:ext cx="4677363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250" b="1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PROTOCOL COMPARISON: ADVANTAGES VS. LIMITATIONS</a:t>
            </a:r>
          </a:p>
        </p:txBody>
      </p:sp>
      <p:sp>
        <p:nvSpPr>
          <p:cNvPr id="25" name="Freeform 25"/>
          <p:cNvSpPr/>
          <p:nvPr/>
        </p:nvSpPr>
        <p:spPr>
          <a:xfrm>
            <a:off x="12239933" y="4084660"/>
            <a:ext cx="6119967" cy="1267802"/>
          </a:xfrm>
          <a:custGeom>
            <a:avLst/>
            <a:gdLst/>
            <a:ahLst/>
            <a:cxnLst/>
            <a:rect l="l" t="t" r="r" b="b"/>
            <a:pathLst>
              <a:path w="6119967" h="1267802">
                <a:moveTo>
                  <a:pt x="0" y="0"/>
                </a:moveTo>
                <a:lnTo>
                  <a:pt x="6119967" y="0"/>
                </a:lnTo>
                <a:lnTo>
                  <a:pt x="6119967" y="1267802"/>
                </a:lnTo>
                <a:lnTo>
                  <a:pt x="0" y="1267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3025019" y="4256779"/>
            <a:ext cx="4677363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CLOUD SERVICES OVERVIEW &amp; LIMITATIONS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3592" y="5503679"/>
            <a:ext cx="4772782" cy="3754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9755" lvl="1" indent="-194878" algn="l">
              <a:lnSpc>
                <a:spcPts val="2527"/>
              </a:lnSpc>
              <a:buFont typeface="Arial"/>
              <a:buChar char="•"/>
            </a:pPr>
            <a:r>
              <a:rPr lang="en-US" sz="180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Wi-Fi Standard: IEEE 802.11 b/g/n (2.4 GHz Band).</a:t>
            </a:r>
          </a:p>
          <a:p>
            <a:pPr algn="l">
              <a:lnSpc>
                <a:spcPts val="2527"/>
              </a:lnSpc>
            </a:pPr>
            <a:endParaRPr lang="en-US" sz="1805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389755" lvl="1" indent="-194878" algn="l">
              <a:lnSpc>
                <a:spcPts val="2527"/>
              </a:lnSpc>
              <a:buFont typeface="Arial"/>
              <a:buChar char="•"/>
            </a:pPr>
            <a:r>
              <a:rPr lang="en-US" sz="180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Transfer Rate: Up to 150 Mbps (Ensures fast JSON transmission).</a:t>
            </a:r>
          </a:p>
          <a:p>
            <a:pPr algn="l">
              <a:lnSpc>
                <a:spcPts val="2527"/>
              </a:lnSpc>
            </a:pPr>
            <a:endParaRPr lang="en-US" sz="1805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389755" lvl="1" indent="-194878" algn="l">
              <a:lnSpc>
                <a:spcPts val="2527"/>
              </a:lnSpc>
              <a:buFont typeface="Arial"/>
              <a:buChar char="•"/>
            </a:pPr>
            <a:r>
              <a:rPr lang="en-US" sz="180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Power Consumption: ESP32 consumes ~80mA (Idle) to ~240mA (Tx).</a:t>
            </a:r>
          </a:p>
          <a:p>
            <a:pPr algn="l">
              <a:lnSpc>
                <a:spcPts val="2527"/>
              </a:lnSpc>
            </a:pPr>
            <a:endParaRPr lang="en-US" sz="1805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389755" lvl="1" indent="-194878" algn="l">
              <a:lnSpc>
                <a:spcPts val="2527"/>
              </a:lnSpc>
              <a:buFont typeface="Arial"/>
              <a:buChar char="•"/>
            </a:pPr>
            <a:r>
              <a:rPr lang="en-US" sz="180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Range Limit: ~50m (Indoor) / ~100m (Outdoor), dependent on router placement.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798307" y="5428662"/>
            <a:ext cx="5030045" cy="3881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9727" lvl="1" indent="-174864" algn="l">
              <a:lnSpc>
                <a:spcPts val="2267"/>
              </a:lnSpc>
              <a:buFont typeface="Arial"/>
              <a:buChar char="•"/>
            </a:pPr>
            <a:r>
              <a:rPr lang="en-US" sz="16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MQTT (Advantages): Lightweight header (2 bytes) &amp; "Keep-Alive" function reduces network overhead.</a:t>
            </a:r>
          </a:p>
          <a:p>
            <a:pPr algn="l">
              <a:lnSpc>
                <a:spcPts val="2267"/>
              </a:lnSpc>
            </a:pPr>
            <a:endParaRPr lang="en-US" sz="161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349727" lvl="1" indent="-174864" algn="l">
              <a:lnSpc>
                <a:spcPts val="2267"/>
              </a:lnSpc>
              <a:buFont typeface="Arial"/>
              <a:buChar char="•"/>
            </a:pPr>
            <a:r>
              <a:rPr lang="en-US" sz="16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MQTT (Limitations): Centralized Broker dependency (Single Point of Failure).</a:t>
            </a:r>
          </a:p>
          <a:p>
            <a:pPr algn="l">
              <a:lnSpc>
                <a:spcPts val="2267"/>
              </a:lnSpc>
            </a:pPr>
            <a:endParaRPr lang="en-US" sz="161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349727" lvl="1" indent="-174864" algn="l">
              <a:lnSpc>
                <a:spcPts val="2267"/>
              </a:lnSpc>
              <a:buFont typeface="Arial"/>
              <a:buChar char="•"/>
            </a:pPr>
            <a:r>
              <a:rPr lang="en-US" sz="16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Wi-Fi (Limitations): Higher power drain compared to LoRaWAN; signal attenuation through concrete walls.</a:t>
            </a:r>
          </a:p>
          <a:p>
            <a:pPr algn="l">
              <a:lnSpc>
                <a:spcPts val="2267"/>
              </a:lnSpc>
            </a:pPr>
            <a:endParaRPr lang="en-US" sz="161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349727" lvl="1" indent="-174864" algn="l">
              <a:lnSpc>
                <a:spcPts val="2267"/>
              </a:lnSpc>
              <a:buFont typeface="Arial"/>
              <a:buChar char="•"/>
            </a:pPr>
            <a:r>
              <a:rPr lang="en-US" sz="16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Security: TLS/SSL encryption enabled for Telegram &amp; HiveMQ to prevent Man-in-the-Middle attacks.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51283" y="5438187"/>
            <a:ext cx="4697915" cy="3731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5409" lvl="1" indent="-192704" algn="l">
              <a:lnSpc>
                <a:spcPts val="2499"/>
              </a:lnSpc>
              <a:buAutoNum type="arabicPeriod"/>
            </a:pPr>
            <a:r>
              <a:rPr lang="en-US" sz="178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HiveMQ Broker: Acts as the real-time message router.</a:t>
            </a:r>
          </a:p>
          <a:p>
            <a:pPr marL="385409" lvl="1" indent="-192704" algn="l">
              <a:lnSpc>
                <a:spcPts val="2499"/>
              </a:lnSpc>
              <a:buFont typeface="Arial"/>
              <a:buChar char="•"/>
            </a:pPr>
            <a:r>
              <a:rPr lang="en-US" sz="178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Limitation: Free Tier capped at 10GB bandwidth/month.</a:t>
            </a:r>
          </a:p>
          <a:p>
            <a:pPr algn="l">
              <a:lnSpc>
                <a:spcPts val="2499"/>
              </a:lnSpc>
            </a:pPr>
            <a:endParaRPr lang="en-US" sz="1785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385409" lvl="1" indent="-192704" algn="l">
              <a:lnSpc>
                <a:spcPts val="2499"/>
              </a:lnSpc>
              <a:buAutoNum type="arabicPeriod"/>
            </a:pPr>
            <a:r>
              <a:rPr lang="en-US" sz="178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InfluxDB: Optimized for high-speed Time-Series write operations.</a:t>
            </a:r>
          </a:p>
          <a:p>
            <a:pPr marL="385409" lvl="1" indent="-192704" algn="l">
              <a:lnSpc>
                <a:spcPts val="2499"/>
              </a:lnSpc>
              <a:buFont typeface="Arial"/>
              <a:buChar char="•"/>
            </a:pPr>
            <a:r>
              <a:rPr lang="en-US" sz="178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Limitation: Data retention policy restricted to 30 days (Free Tier).</a:t>
            </a:r>
          </a:p>
          <a:p>
            <a:pPr algn="l">
              <a:lnSpc>
                <a:spcPts val="2499"/>
              </a:lnSpc>
            </a:pPr>
            <a:endParaRPr lang="en-US" sz="1785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385409" lvl="1" indent="-192704" algn="l">
              <a:lnSpc>
                <a:spcPts val="2499"/>
              </a:lnSpc>
              <a:buAutoNum type="arabicPeriod"/>
            </a:pPr>
            <a:r>
              <a:rPr lang="en-US" sz="178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Grafana: Visualizes 5-second interval updates for Trend Analysis.</a:t>
            </a:r>
          </a:p>
        </p:txBody>
      </p:sp>
      <p:sp>
        <p:nvSpPr>
          <p:cNvPr id="30" name="AutoShape 30"/>
          <p:cNvSpPr/>
          <p:nvPr/>
        </p:nvSpPr>
        <p:spPr>
          <a:xfrm>
            <a:off x="15177865" y="3446032"/>
            <a:ext cx="0" cy="55433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4ACD4">
                <a:alpha val="100000"/>
              </a:srgbClr>
            </a:gs>
            <a:gs pos="50000">
              <a:srgbClr val="2E5385">
                <a:alpha val="100000"/>
              </a:srgbClr>
            </a:gs>
            <a:gs pos="100000">
              <a:srgbClr val="0A014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0399" y="3617606"/>
            <a:ext cx="8289297" cy="4248264"/>
          </a:xfrm>
          <a:custGeom>
            <a:avLst/>
            <a:gdLst/>
            <a:ahLst/>
            <a:cxnLst/>
            <a:rect l="l" t="t" r="r" b="b"/>
            <a:pathLst>
              <a:path w="8289297" h="4248264">
                <a:moveTo>
                  <a:pt x="0" y="0"/>
                </a:moveTo>
                <a:lnTo>
                  <a:pt x="8289296" y="0"/>
                </a:lnTo>
                <a:lnTo>
                  <a:pt x="8289296" y="4248264"/>
                </a:lnTo>
                <a:lnTo>
                  <a:pt x="0" y="4248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57993" y="1448765"/>
            <a:ext cx="7315200" cy="1515405"/>
            <a:chOff x="0" y="0"/>
            <a:chExt cx="9753600" cy="20205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53600" cy="2020540"/>
            </a:xfrm>
            <a:custGeom>
              <a:avLst/>
              <a:gdLst/>
              <a:ahLst/>
              <a:cxnLst/>
              <a:rect l="l" t="t" r="r" b="b"/>
              <a:pathLst>
                <a:path w="9753600" h="2020540">
                  <a:moveTo>
                    <a:pt x="0" y="0"/>
                  </a:moveTo>
                  <a:lnTo>
                    <a:pt x="9753600" y="0"/>
                  </a:lnTo>
                  <a:lnTo>
                    <a:pt x="9753600" y="2020540"/>
                  </a:lnTo>
                  <a:lnTo>
                    <a:pt x="0" y="2020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503999" y="376212"/>
              <a:ext cx="8468858" cy="634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76"/>
                </a:lnSpc>
              </a:pPr>
              <a:r>
                <a:rPr lang="en-US" sz="2840" b="1">
                  <a:solidFill>
                    <a:srgbClr val="050E9B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INFLUXDB INTERFACE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558951" y="1448765"/>
            <a:ext cx="7315200" cy="1515405"/>
            <a:chOff x="0" y="0"/>
            <a:chExt cx="9753600" cy="20205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53600" cy="2020540"/>
            </a:xfrm>
            <a:custGeom>
              <a:avLst/>
              <a:gdLst/>
              <a:ahLst/>
              <a:cxnLst/>
              <a:rect l="l" t="t" r="r" b="b"/>
              <a:pathLst>
                <a:path w="9753600" h="2020540">
                  <a:moveTo>
                    <a:pt x="0" y="0"/>
                  </a:moveTo>
                  <a:lnTo>
                    <a:pt x="9753600" y="0"/>
                  </a:lnTo>
                  <a:lnTo>
                    <a:pt x="9753600" y="2020540"/>
                  </a:lnTo>
                  <a:lnTo>
                    <a:pt x="0" y="2020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503999" y="376212"/>
              <a:ext cx="8468858" cy="634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76"/>
                </a:lnSpc>
              </a:pPr>
              <a:r>
                <a:rPr lang="en-US" sz="2840" b="1">
                  <a:solidFill>
                    <a:srgbClr val="050E9B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GRAFANA INTERFACE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9807045" y="3617606"/>
            <a:ext cx="7452255" cy="4340939"/>
          </a:xfrm>
          <a:custGeom>
            <a:avLst/>
            <a:gdLst/>
            <a:ahLst/>
            <a:cxnLst/>
            <a:rect l="l" t="t" r="r" b="b"/>
            <a:pathLst>
              <a:path w="7452255" h="4340939">
                <a:moveTo>
                  <a:pt x="0" y="0"/>
                </a:moveTo>
                <a:lnTo>
                  <a:pt x="7452255" y="0"/>
                </a:lnTo>
                <a:lnTo>
                  <a:pt x="7452255" y="4340939"/>
                </a:lnTo>
                <a:lnTo>
                  <a:pt x="0" y="43409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4ACD4">
                <a:alpha val="100000"/>
              </a:srgbClr>
            </a:gs>
            <a:gs pos="50000">
              <a:srgbClr val="2E5385">
                <a:alpha val="100000"/>
              </a:srgbClr>
            </a:gs>
            <a:gs pos="100000">
              <a:srgbClr val="0A014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95716" y="3013515"/>
            <a:ext cx="10489623" cy="7273485"/>
            <a:chOff x="0" y="0"/>
            <a:chExt cx="2762699" cy="1915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62699" cy="1915650"/>
            </a:xfrm>
            <a:custGeom>
              <a:avLst/>
              <a:gdLst/>
              <a:ahLst/>
              <a:cxnLst/>
              <a:rect l="l" t="t" r="r" b="b"/>
              <a:pathLst>
                <a:path w="2762699" h="1915650">
                  <a:moveTo>
                    <a:pt x="0" y="0"/>
                  </a:moveTo>
                  <a:lnTo>
                    <a:pt x="2762699" y="0"/>
                  </a:lnTo>
                  <a:lnTo>
                    <a:pt x="2762699" y="1915650"/>
                  </a:lnTo>
                  <a:lnTo>
                    <a:pt x="0" y="1915650"/>
                  </a:lnTo>
                  <a:close/>
                </a:path>
              </a:pathLst>
            </a:custGeom>
            <a:solidFill>
              <a:srgbClr val="0A014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62699" cy="195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188373" y="2977053"/>
            <a:ext cx="1411067" cy="649091"/>
          </a:xfrm>
          <a:custGeom>
            <a:avLst/>
            <a:gdLst/>
            <a:ahLst/>
            <a:cxnLst/>
            <a:rect l="l" t="t" r="r" b="b"/>
            <a:pathLst>
              <a:path w="1411067" h="649091">
                <a:moveTo>
                  <a:pt x="0" y="0"/>
                </a:moveTo>
                <a:lnTo>
                  <a:pt x="1411068" y="0"/>
                </a:lnTo>
                <a:lnTo>
                  <a:pt x="1411068" y="649091"/>
                </a:lnTo>
                <a:lnTo>
                  <a:pt x="0" y="649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2399" y="-21840"/>
            <a:ext cx="4837435" cy="2902461"/>
          </a:xfrm>
          <a:custGeom>
            <a:avLst/>
            <a:gdLst/>
            <a:ahLst/>
            <a:cxnLst/>
            <a:rect l="l" t="t" r="r" b="b"/>
            <a:pathLst>
              <a:path w="4837435" h="2902461">
                <a:moveTo>
                  <a:pt x="0" y="0"/>
                </a:moveTo>
                <a:lnTo>
                  <a:pt x="4837436" y="0"/>
                </a:lnTo>
                <a:lnTo>
                  <a:pt x="4837436" y="2902462"/>
                </a:lnTo>
                <a:lnTo>
                  <a:pt x="0" y="2902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419791"/>
            <a:ext cx="8800826" cy="4260605"/>
          </a:xfrm>
          <a:custGeom>
            <a:avLst/>
            <a:gdLst/>
            <a:ahLst/>
            <a:cxnLst/>
            <a:rect l="l" t="t" r="r" b="b"/>
            <a:pathLst>
              <a:path w="8800826" h="4260605">
                <a:moveTo>
                  <a:pt x="0" y="0"/>
                </a:moveTo>
                <a:lnTo>
                  <a:pt x="8800826" y="0"/>
                </a:lnTo>
                <a:lnTo>
                  <a:pt x="8800826" y="4260606"/>
                </a:lnTo>
                <a:lnTo>
                  <a:pt x="0" y="42606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268" t="-20323" b="-640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44000" y="4949596"/>
            <a:ext cx="8800826" cy="4851456"/>
          </a:xfrm>
          <a:custGeom>
            <a:avLst/>
            <a:gdLst/>
            <a:ahLst/>
            <a:cxnLst/>
            <a:rect l="l" t="t" r="r" b="b"/>
            <a:pathLst>
              <a:path w="8800826" h="4851456">
                <a:moveTo>
                  <a:pt x="0" y="0"/>
                </a:moveTo>
                <a:lnTo>
                  <a:pt x="8800826" y="0"/>
                </a:lnTo>
                <a:lnTo>
                  <a:pt x="8800826" y="4851456"/>
                </a:lnTo>
                <a:lnTo>
                  <a:pt x="0" y="4851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97176" y="971550"/>
            <a:ext cx="7759305" cy="858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1">
                <a:solidFill>
                  <a:srgbClr val="0A0147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Data Analytics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2399" y="4325517"/>
            <a:ext cx="5497624" cy="858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1" u="sng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STUDENT 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7428" y="5999601"/>
            <a:ext cx="7544082" cy="858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Low Ying Chian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2399" y="8059317"/>
            <a:ext cx="7544082" cy="8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231062387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4ACD4">
                <a:alpha val="100000"/>
              </a:srgbClr>
            </a:gs>
            <a:gs pos="50000">
              <a:srgbClr val="2E5385">
                <a:alpha val="100000"/>
              </a:srgbClr>
            </a:gs>
            <a:gs pos="100000">
              <a:srgbClr val="0A014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95716" y="3013515"/>
            <a:ext cx="10489623" cy="7273485"/>
            <a:chOff x="0" y="0"/>
            <a:chExt cx="2762699" cy="1915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62699" cy="1915650"/>
            </a:xfrm>
            <a:custGeom>
              <a:avLst/>
              <a:gdLst/>
              <a:ahLst/>
              <a:cxnLst/>
              <a:rect l="l" t="t" r="r" b="b"/>
              <a:pathLst>
                <a:path w="2762699" h="1915650">
                  <a:moveTo>
                    <a:pt x="0" y="0"/>
                  </a:moveTo>
                  <a:lnTo>
                    <a:pt x="2762699" y="0"/>
                  </a:lnTo>
                  <a:lnTo>
                    <a:pt x="2762699" y="1915650"/>
                  </a:lnTo>
                  <a:lnTo>
                    <a:pt x="0" y="1915650"/>
                  </a:lnTo>
                  <a:close/>
                </a:path>
              </a:pathLst>
            </a:custGeom>
            <a:solidFill>
              <a:srgbClr val="0A014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62699" cy="195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188373" y="2977053"/>
            <a:ext cx="1411067" cy="649091"/>
          </a:xfrm>
          <a:custGeom>
            <a:avLst/>
            <a:gdLst/>
            <a:ahLst/>
            <a:cxnLst/>
            <a:rect l="l" t="t" r="r" b="b"/>
            <a:pathLst>
              <a:path w="1411067" h="649091">
                <a:moveTo>
                  <a:pt x="0" y="0"/>
                </a:moveTo>
                <a:lnTo>
                  <a:pt x="1411068" y="0"/>
                </a:lnTo>
                <a:lnTo>
                  <a:pt x="1411068" y="649091"/>
                </a:lnTo>
                <a:lnTo>
                  <a:pt x="0" y="649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2399" y="-21840"/>
            <a:ext cx="4837435" cy="2902461"/>
          </a:xfrm>
          <a:custGeom>
            <a:avLst/>
            <a:gdLst/>
            <a:ahLst/>
            <a:cxnLst/>
            <a:rect l="l" t="t" r="r" b="b"/>
            <a:pathLst>
              <a:path w="4837435" h="2902461">
                <a:moveTo>
                  <a:pt x="0" y="0"/>
                </a:moveTo>
                <a:lnTo>
                  <a:pt x="4837436" y="0"/>
                </a:lnTo>
                <a:lnTo>
                  <a:pt x="4837436" y="2902462"/>
                </a:lnTo>
                <a:lnTo>
                  <a:pt x="0" y="2902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7176" y="971550"/>
            <a:ext cx="7759305" cy="858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1">
                <a:solidFill>
                  <a:srgbClr val="0A0147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Data Analytics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5950" y="3816067"/>
            <a:ext cx="8246290" cy="2746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1"/>
              </a:lnSpc>
            </a:pPr>
            <a:r>
              <a:rPr lang="en-US" sz="286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Analytics Approach</a:t>
            </a:r>
          </a:p>
          <a:p>
            <a:pPr marL="619057" lvl="1" indent="-309529" algn="l">
              <a:lnSpc>
                <a:spcPts val="3641"/>
              </a:lnSpc>
              <a:buFont typeface="Arial"/>
              <a:buChar char="•"/>
            </a:pPr>
            <a:r>
              <a:rPr lang="en-US" sz="286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Descriptive: Monthly water level patterns</a:t>
            </a:r>
          </a:p>
          <a:p>
            <a:pPr marL="619057" lvl="1" indent="-309529" algn="l">
              <a:lnSpc>
                <a:spcPts val="3641"/>
              </a:lnSpc>
              <a:buFont typeface="Arial"/>
              <a:buChar char="•"/>
            </a:pPr>
            <a:r>
              <a:rPr lang="en-US" sz="286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Diagnostic: Rain–water level relationship</a:t>
            </a:r>
          </a:p>
          <a:p>
            <a:pPr marL="619057" lvl="1" indent="-309529" algn="l">
              <a:lnSpc>
                <a:spcPts val="3641"/>
              </a:lnSpc>
              <a:buFont typeface="Arial"/>
              <a:buChar char="•"/>
            </a:pPr>
            <a:r>
              <a:rPr lang="en-US" sz="286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Predictive: Flood probability by month</a:t>
            </a:r>
          </a:p>
          <a:p>
            <a:pPr marL="619057" lvl="1" indent="-309529" algn="l">
              <a:lnSpc>
                <a:spcPts val="3641"/>
              </a:lnSpc>
              <a:buFont typeface="Arial"/>
              <a:buChar char="•"/>
            </a:pPr>
            <a:r>
              <a:rPr lang="en-US" sz="286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Prescriptive: Risk-based operational actions</a:t>
            </a:r>
          </a:p>
          <a:p>
            <a:pPr algn="l">
              <a:lnSpc>
                <a:spcPts val="3641"/>
              </a:lnSpc>
            </a:pPr>
            <a:endParaRPr lang="en-US" sz="2867">
              <a:solidFill>
                <a:srgbClr val="FFFFFF"/>
              </a:solidFill>
              <a:latin typeface="Sanchez"/>
              <a:ea typeface="Sanchez"/>
              <a:cs typeface="Sanchez"/>
              <a:sym typeface="Sanchez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5950" y="6621683"/>
            <a:ext cx="8662423" cy="3664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2"/>
              </a:lnSpc>
            </a:pPr>
            <a:r>
              <a:rPr lang="en-US" sz="286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Key Findings</a:t>
            </a:r>
          </a:p>
          <a:p>
            <a:pPr marL="619057" lvl="1" indent="-309529" algn="l">
              <a:lnSpc>
                <a:spcPts val="3612"/>
              </a:lnSpc>
              <a:buFont typeface="Arial"/>
              <a:buChar char="•"/>
            </a:pPr>
            <a:r>
              <a:rPr lang="en-US" sz="286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Water level peaks during monsoon season (Nov–Dec)</a:t>
            </a:r>
          </a:p>
          <a:p>
            <a:pPr marL="619057" lvl="1" indent="-309529" algn="l">
              <a:lnSpc>
                <a:spcPts val="3612"/>
              </a:lnSpc>
              <a:buFont typeface="Arial"/>
              <a:buChar char="•"/>
            </a:pPr>
            <a:r>
              <a:rPr lang="en-US" sz="286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Strong positive correlation between rainfall and water level</a:t>
            </a:r>
          </a:p>
          <a:p>
            <a:pPr marL="619057" lvl="1" indent="-309529" algn="l">
              <a:lnSpc>
                <a:spcPts val="3612"/>
              </a:lnSpc>
              <a:buFont typeface="Arial"/>
              <a:buChar char="•"/>
            </a:pPr>
            <a:r>
              <a:rPr lang="en-US" sz="286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Flood probability exceeds 70% during peak months</a:t>
            </a:r>
          </a:p>
          <a:p>
            <a:pPr algn="l">
              <a:lnSpc>
                <a:spcPts val="3612"/>
              </a:lnSpc>
            </a:pPr>
            <a:endParaRPr lang="en-US" sz="2867">
              <a:solidFill>
                <a:srgbClr val="FFFFFF"/>
              </a:solidFill>
              <a:latin typeface="Sanchez"/>
              <a:ea typeface="Sanchez"/>
              <a:cs typeface="Sanchez"/>
              <a:sym typeface="Sanchez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599441" y="1772932"/>
            <a:ext cx="7065165" cy="3250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7"/>
              </a:lnSpc>
            </a:pPr>
            <a:r>
              <a:rPr lang="en-US" sz="316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Risk Classification Logic</a:t>
            </a:r>
          </a:p>
          <a:p>
            <a:pPr marL="683825" lvl="1" indent="-341913" algn="l">
              <a:lnSpc>
                <a:spcPts val="4307"/>
              </a:lnSpc>
              <a:buFont typeface="Arial"/>
              <a:buChar char="•"/>
            </a:pPr>
            <a:r>
              <a:rPr lang="en-US" sz="316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Safe: Normal operation</a:t>
            </a:r>
          </a:p>
          <a:p>
            <a:pPr marL="683825" lvl="1" indent="-341913" algn="l">
              <a:lnSpc>
                <a:spcPts val="4307"/>
              </a:lnSpc>
              <a:buFont typeface="Arial"/>
              <a:buChar char="•"/>
            </a:pPr>
            <a:r>
              <a:rPr lang="en-US" sz="316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Alert: Increased monitoring</a:t>
            </a:r>
          </a:p>
          <a:p>
            <a:pPr marL="683825" lvl="1" indent="-341913" algn="l">
              <a:lnSpc>
                <a:spcPts val="4307"/>
              </a:lnSpc>
              <a:buFont typeface="Arial"/>
              <a:buChar char="•"/>
            </a:pPr>
            <a:r>
              <a:rPr lang="en-US" sz="316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Danger: Tunnel closure &amp; pump activation</a:t>
            </a:r>
          </a:p>
          <a:p>
            <a:pPr algn="l">
              <a:lnSpc>
                <a:spcPts val="4307"/>
              </a:lnSpc>
            </a:pPr>
            <a:endParaRPr lang="en-US" sz="3167">
              <a:solidFill>
                <a:srgbClr val="FFFFFF"/>
              </a:solidFill>
              <a:latin typeface="Sanchez"/>
              <a:ea typeface="Sanchez"/>
              <a:cs typeface="Sanchez"/>
              <a:sym typeface="Sanchez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599441" y="5915321"/>
            <a:ext cx="7065165" cy="274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316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Impact &amp; SDG 11 Contribution</a:t>
            </a:r>
          </a:p>
          <a:p>
            <a:pPr marL="683825" lvl="1" indent="-341913" algn="l">
              <a:lnSpc>
                <a:spcPts val="4370"/>
              </a:lnSpc>
              <a:buFont typeface="Arial"/>
              <a:buChar char="•"/>
            </a:pPr>
            <a:r>
              <a:rPr lang="en-US" sz="316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Early flood warning</a:t>
            </a:r>
          </a:p>
          <a:p>
            <a:pPr marL="683825" lvl="1" indent="-341913" algn="l">
              <a:lnSpc>
                <a:spcPts val="4370"/>
              </a:lnSpc>
              <a:buFont typeface="Arial"/>
              <a:buChar char="•"/>
            </a:pPr>
            <a:r>
              <a:rPr lang="en-US" sz="316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Improved tunnel safety</a:t>
            </a:r>
          </a:p>
          <a:p>
            <a:pPr marL="683825" lvl="1" indent="-341913" algn="l">
              <a:lnSpc>
                <a:spcPts val="4370"/>
              </a:lnSpc>
              <a:buFont typeface="Arial"/>
              <a:buChar char="•"/>
            </a:pPr>
            <a:r>
              <a:rPr lang="en-US" sz="316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Enhanced urban resilience</a:t>
            </a:r>
          </a:p>
          <a:p>
            <a:pPr algn="l">
              <a:lnSpc>
                <a:spcPts val="4370"/>
              </a:lnSpc>
            </a:pPr>
            <a:endParaRPr lang="en-US" sz="3167">
              <a:solidFill>
                <a:srgbClr val="FFFFFF"/>
              </a:solidFill>
              <a:latin typeface="Sanchez"/>
              <a:ea typeface="Sanchez"/>
              <a:cs typeface="Sanchez"/>
              <a:sym typeface="Sanchez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4ACD4">
                <a:alpha val="100000"/>
              </a:srgbClr>
            </a:gs>
            <a:gs pos="50000">
              <a:srgbClr val="2E5385">
                <a:alpha val="100000"/>
              </a:srgbClr>
            </a:gs>
            <a:gs pos="100000">
              <a:srgbClr val="0A014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95716" y="3013515"/>
            <a:ext cx="10489623" cy="7273485"/>
            <a:chOff x="0" y="0"/>
            <a:chExt cx="2762699" cy="1915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62699" cy="1915650"/>
            </a:xfrm>
            <a:custGeom>
              <a:avLst/>
              <a:gdLst/>
              <a:ahLst/>
              <a:cxnLst/>
              <a:rect l="l" t="t" r="r" b="b"/>
              <a:pathLst>
                <a:path w="2762699" h="1915650">
                  <a:moveTo>
                    <a:pt x="0" y="0"/>
                  </a:moveTo>
                  <a:lnTo>
                    <a:pt x="2762699" y="0"/>
                  </a:lnTo>
                  <a:lnTo>
                    <a:pt x="2762699" y="1915650"/>
                  </a:lnTo>
                  <a:lnTo>
                    <a:pt x="0" y="1915650"/>
                  </a:lnTo>
                  <a:close/>
                </a:path>
              </a:pathLst>
            </a:custGeom>
            <a:solidFill>
              <a:srgbClr val="0A014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62699" cy="195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38466" y="3393506"/>
            <a:ext cx="1411067" cy="649091"/>
          </a:xfrm>
          <a:custGeom>
            <a:avLst/>
            <a:gdLst/>
            <a:ahLst/>
            <a:cxnLst/>
            <a:rect l="l" t="t" r="r" b="b"/>
            <a:pathLst>
              <a:path w="1411067" h="649091">
                <a:moveTo>
                  <a:pt x="0" y="0"/>
                </a:moveTo>
                <a:lnTo>
                  <a:pt x="1411068" y="0"/>
                </a:lnTo>
                <a:lnTo>
                  <a:pt x="1411068" y="649091"/>
                </a:lnTo>
                <a:lnTo>
                  <a:pt x="0" y="649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2399" y="-21840"/>
            <a:ext cx="4837435" cy="2902461"/>
          </a:xfrm>
          <a:custGeom>
            <a:avLst/>
            <a:gdLst/>
            <a:ahLst/>
            <a:cxnLst/>
            <a:rect l="l" t="t" r="r" b="b"/>
            <a:pathLst>
              <a:path w="4837435" h="2902461">
                <a:moveTo>
                  <a:pt x="0" y="0"/>
                </a:moveTo>
                <a:lnTo>
                  <a:pt x="4837436" y="0"/>
                </a:lnTo>
                <a:lnTo>
                  <a:pt x="4837436" y="2902462"/>
                </a:lnTo>
                <a:lnTo>
                  <a:pt x="0" y="2902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347344" y="768346"/>
            <a:ext cx="4690674" cy="9288463"/>
          </a:xfrm>
          <a:custGeom>
            <a:avLst/>
            <a:gdLst/>
            <a:ahLst/>
            <a:cxnLst/>
            <a:rect l="l" t="t" r="r" b="b"/>
            <a:pathLst>
              <a:path w="4690674" h="9288463">
                <a:moveTo>
                  <a:pt x="0" y="0"/>
                </a:moveTo>
                <a:lnTo>
                  <a:pt x="4690673" y="0"/>
                </a:lnTo>
                <a:lnTo>
                  <a:pt x="4690673" y="9288462"/>
                </a:lnTo>
                <a:lnTo>
                  <a:pt x="0" y="92884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90229" y="1137136"/>
            <a:ext cx="7759305" cy="858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1">
                <a:solidFill>
                  <a:srgbClr val="0A0147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Telegram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069380"/>
            <a:ext cx="7065165" cy="6987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266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Smart Tunnel Sensor Thresholds</a:t>
            </a:r>
          </a:p>
          <a:p>
            <a:pPr algn="l">
              <a:lnSpc>
                <a:spcPts val="3680"/>
              </a:lnSpc>
            </a:pPr>
            <a:r>
              <a:rPr lang="en-US" sz="266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1️⃣ Ultrasonic Sensor</a:t>
            </a:r>
          </a:p>
          <a:p>
            <a:pPr algn="l">
              <a:lnSpc>
                <a:spcPts val="3680"/>
              </a:lnSpc>
            </a:pPr>
            <a:r>
              <a:rPr lang="en-US" sz="266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🟢 Safe: ≥ 15</a:t>
            </a:r>
          </a:p>
          <a:p>
            <a:pPr algn="l">
              <a:lnSpc>
                <a:spcPts val="3680"/>
              </a:lnSpc>
            </a:pPr>
            <a:r>
              <a:rPr lang="en-US" sz="266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🟡 Alert: 10 – 14</a:t>
            </a:r>
          </a:p>
          <a:p>
            <a:pPr algn="l">
              <a:lnSpc>
                <a:spcPts val="3680"/>
              </a:lnSpc>
            </a:pPr>
            <a:r>
              <a:rPr lang="en-US" sz="266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🔴 Danger: &lt; 10</a:t>
            </a:r>
          </a:p>
          <a:p>
            <a:pPr algn="l">
              <a:lnSpc>
                <a:spcPts val="3680"/>
              </a:lnSpc>
            </a:pPr>
            <a:endParaRPr lang="en-US" sz="2667">
              <a:solidFill>
                <a:srgbClr val="FFFFF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algn="l">
              <a:lnSpc>
                <a:spcPts val="3680"/>
              </a:lnSpc>
            </a:pPr>
            <a:r>
              <a:rPr lang="en-US" sz="266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2️⃣ Water Level Sensor</a:t>
            </a:r>
          </a:p>
          <a:p>
            <a:pPr algn="l">
              <a:lnSpc>
                <a:spcPts val="3680"/>
              </a:lnSpc>
            </a:pPr>
            <a:r>
              <a:rPr lang="en-US" sz="266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🟢 Safe: &lt; 600</a:t>
            </a:r>
          </a:p>
          <a:p>
            <a:pPr algn="l">
              <a:lnSpc>
                <a:spcPts val="3680"/>
              </a:lnSpc>
            </a:pPr>
            <a:r>
              <a:rPr lang="en-US" sz="266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🟡 Alert: 600 – 999</a:t>
            </a:r>
          </a:p>
          <a:p>
            <a:pPr algn="l">
              <a:lnSpc>
                <a:spcPts val="3680"/>
              </a:lnSpc>
            </a:pPr>
            <a:r>
              <a:rPr lang="en-US" sz="266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🔴 Danger: ≥ 1000</a:t>
            </a:r>
          </a:p>
          <a:p>
            <a:pPr algn="l">
              <a:lnSpc>
                <a:spcPts val="3680"/>
              </a:lnSpc>
            </a:pPr>
            <a:endParaRPr lang="en-US" sz="2667">
              <a:solidFill>
                <a:srgbClr val="FFFFF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algn="l">
              <a:lnSpc>
                <a:spcPts val="3680"/>
              </a:lnSpc>
            </a:pPr>
            <a:r>
              <a:rPr lang="en-US" sz="266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3️⃣ Rain Sensor</a:t>
            </a:r>
          </a:p>
          <a:p>
            <a:pPr algn="l">
              <a:lnSpc>
                <a:spcPts val="3680"/>
              </a:lnSpc>
            </a:pPr>
            <a:r>
              <a:rPr lang="en-US" sz="266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🟢 Dry / Safe: 3501 – 4100</a:t>
            </a:r>
          </a:p>
          <a:p>
            <a:pPr algn="l">
              <a:lnSpc>
                <a:spcPts val="3680"/>
              </a:lnSpc>
            </a:pPr>
            <a:r>
              <a:rPr lang="en-US" sz="266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🟡 Moderate Rain / Alert: 3000 – 3500</a:t>
            </a:r>
          </a:p>
          <a:p>
            <a:pPr algn="l">
              <a:lnSpc>
                <a:spcPts val="3680"/>
              </a:lnSpc>
            </a:pPr>
            <a:r>
              <a:rPr lang="en-US" sz="266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🔴 Heavy Rain / Danger: 0 – 2999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4ACD4">
                <a:alpha val="100000"/>
              </a:srgbClr>
            </a:gs>
            <a:gs pos="50000">
              <a:srgbClr val="2E5385">
                <a:alpha val="100000"/>
              </a:srgbClr>
            </a:gs>
            <a:gs pos="100000">
              <a:srgbClr val="0A014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901446"/>
            <a:ext cx="13176102" cy="5170799"/>
            <a:chOff x="0" y="0"/>
            <a:chExt cx="3470249" cy="13618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70249" cy="1361857"/>
            </a:xfrm>
            <a:custGeom>
              <a:avLst/>
              <a:gdLst/>
              <a:ahLst/>
              <a:cxnLst/>
              <a:rect l="l" t="t" r="r" b="b"/>
              <a:pathLst>
                <a:path w="3470249" h="1361857">
                  <a:moveTo>
                    <a:pt x="0" y="0"/>
                  </a:moveTo>
                  <a:lnTo>
                    <a:pt x="3470249" y="0"/>
                  </a:lnTo>
                  <a:lnTo>
                    <a:pt x="3470249" y="1361857"/>
                  </a:lnTo>
                  <a:lnTo>
                    <a:pt x="0" y="1361857"/>
                  </a:lnTo>
                  <a:close/>
                </a:path>
              </a:pathLst>
            </a:custGeom>
            <a:solidFill>
              <a:srgbClr val="0A014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70249" cy="1399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156770" y="765480"/>
            <a:ext cx="8756040" cy="875604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AD3F1">
                    <a:alpha val="100000"/>
                  </a:srgbClr>
                </a:gs>
                <a:gs pos="50000">
                  <a:srgbClr val="3C83D6">
                    <a:alpha val="100000"/>
                  </a:srgbClr>
                </a:gs>
                <a:gs pos="100000">
                  <a:srgbClr val="2541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741021" y="1057605"/>
            <a:ext cx="8171790" cy="817179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5768" r="-14324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431271" y="1342564"/>
            <a:ext cx="8725499" cy="4558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24"/>
              </a:lnSpc>
            </a:pPr>
            <a:r>
              <a:rPr lang="en-US" sz="15824" b="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>
            <a:off x="8760880" y="728037"/>
            <a:ext cx="1670348" cy="601325"/>
          </a:xfrm>
          <a:custGeom>
            <a:avLst/>
            <a:gdLst/>
            <a:ahLst/>
            <a:cxnLst/>
            <a:rect l="l" t="t" r="r" b="b"/>
            <a:pathLst>
              <a:path w="1670348" h="601325">
                <a:moveTo>
                  <a:pt x="0" y="0"/>
                </a:moveTo>
                <a:lnTo>
                  <a:pt x="1670348" y="0"/>
                </a:lnTo>
                <a:lnTo>
                  <a:pt x="1670348" y="601326"/>
                </a:lnTo>
                <a:lnTo>
                  <a:pt x="0" y="601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596054" y="9258300"/>
            <a:ext cx="2289934" cy="1303181"/>
          </a:xfrm>
          <a:custGeom>
            <a:avLst/>
            <a:gdLst/>
            <a:ahLst/>
            <a:cxnLst/>
            <a:rect l="l" t="t" r="r" b="b"/>
            <a:pathLst>
              <a:path w="2289934" h="1303181">
                <a:moveTo>
                  <a:pt x="0" y="0"/>
                </a:moveTo>
                <a:lnTo>
                  <a:pt x="2289934" y="0"/>
                </a:lnTo>
                <a:lnTo>
                  <a:pt x="2289934" y="1303181"/>
                </a:lnTo>
                <a:lnTo>
                  <a:pt x="0" y="1303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4ACD4">
                <a:alpha val="100000"/>
              </a:srgbClr>
            </a:gs>
            <a:gs pos="50000">
              <a:srgbClr val="2E5385">
                <a:alpha val="100000"/>
              </a:srgbClr>
            </a:gs>
            <a:gs pos="100000">
              <a:srgbClr val="0A014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0450" y="3788991"/>
            <a:ext cx="15447100" cy="25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24"/>
              </a:lnSpc>
            </a:pPr>
            <a:r>
              <a:rPr lang="en-US" sz="15824" b="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Backup Slide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4ACD4">
                <a:alpha val="100000"/>
              </a:srgbClr>
            </a:gs>
            <a:gs pos="50000">
              <a:srgbClr val="2E5385">
                <a:alpha val="100000"/>
              </a:srgbClr>
            </a:gs>
            <a:gs pos="100000">
              <a:srgbClr val="0A014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2165" y="2146781"/>
            <a:ext cx="6472913" cy="5993438"/>
          </a:xfrm>
          <a:custGeom>
            <a:avLst/>
            <a:gdLst/>
            <a:ahLst/>
            <a:cxnLst/>
            <a:rect l="l" t="t" r="r" b="b"/>
            <a:pathLst>
              <a:path w="6472913" h="5993438">
                <a:moveTo>
                  <a:pt x="0" y="0"/>
                </a:moveTo>
                <a:lnTo>
                  <a:pt x="6472913" y="0"/>
                </a:lnTo>
                <a:lnTo>
                  <a:pt x="6472913" y="5993438"/>
                </a:lnTo>
                <a:lnTo>
                  <a:pt x="0" y="5993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56294" y="1788531"/>
            <a:ext cx="8612632" cy="5064997"/>
          </a:xfrm>
          <a:custGeom>
            <a:avLst/>
            <a:gdLst/>
            <a:ahLst/>
            <a:cxnLst/>
            <a:rect l="l" t="t" r="r" b="b"/>
            <a:pathLst>
              <a:path w="8612632" h="5064997">
                <a:moveTo>
                  <a:pt x="0" y="0"/>
                </a:moveTo>
                <a:lnTo>
                  <a:pt x="8612631" y="0"/>
                </a:lnTo>
                <a:lnTo>
                  <a:pt x="8612631" y="5064997"/>
                </a:lnTo>
                <a:lnTo>
                  <a:pt x="0" y="5064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198488" y="8183563"/>
            <a:ext cx="9092906" cy="1074737"/>
            <a:chOff x="0" y="0"/>
            <a:chExt cx="12123875" cy="143298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2123875" cy="1432982"/>
              <a:chOff x="0" y="0"/>
              <a:chExt cx="2394839" cy="28305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394839" cy="283058"/>
              </a:xfrm>
              <a:custGeom>
                <a:avLst/>
                <a:gdLst/>
                <a:ahLst/>
                <a:cxnLst/>
                <a:rect l="l" t="t" r="r" b="b"/>
                <a:pathLst>
                  <a:path w="2394839" h="283058">
                    <a:moveTo>
                      <a:pt x="43423" y="0"/>
                    </a:moveTo>
                    <a:lnTo>
                      <a:pt x="2351417" y="0"/>
                    </a:lnTo>
                    <a:cubicBezTo>
                      <a:pt x="2375398" y="0"/>
                      <a:pt x="2394839" y="19441"/>
                      <a:pt x="2394839" y="43423"/>
                    </a:cubicBezTo>
                    <a:lnTo>
                      <a:pt x="2394839" y="239636"/>
                    </a:lnTo>
                    <a:cubicBezTo>
                      <a:pt x="2394839" y="263617"/>
                      <a:pt x="2375398" y="283058"/>
                      <a:pt x="2351417" y="283058"/>
                    </a:cubicBezTo>
                    <a:lnTo>
                      <a:pt x="43423" y="283058"/>
                    </a:lnTo>
                    <a:cubicBezTo>
                      <a:pt x="19441" y="283058"/>
                      <a:pt x="0" y="263617"/>
                      <a:pt x="0" y="239636"/>
                    </a:cubicBezTo>
                    <a:lnTo>
                      <a:pt x="0" y="43423"/>
                    </a:lnTo>
                    <a:cubicBezTo>
                      <a:pt x="0" y="19441"/>
                      <a:pt x="19441" y="0"/>
                      <a:pt x="43423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2394839" cy="3306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8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440209" y="341601"/>
              <a:ext cx="9243456" cy="692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96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54823" y="537527"/>
            <a:ext cx="1032831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Experiment 1 : Calculate latency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20069" y="8397399"/>
            <a:ext cx="56311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Average latency : 1.2248 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4ACD4">
                <a:alpha val="100000"/>
              </a:srgbClr>
            </a:gs>
            <a:gs pos="50000">
              <a:srgbClr val="2E5385">
                <a:alpha val="100000"/>
              </a:srgbClr>
            </a:gs>
            <a:gs pos="100000">
              <a:srgbClr val="0A014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4256" y="1028700"/>
            <a:ext cx="9677224" cy="5198236"/>
            <a:chOff x="0" y="0"/>
            <a:chExt cx="2548734" cy="13690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48734" cy="1369083"/>
            </a:xfrm>
            <a:custGeom>
              <a:avLst/>
              <a:gdLst/>
              <a:ahLst/>
              <a:cxnLst/>
              <a:rect l="l" t="t" r="r" b="b"/>
              <a:pathLst>
                <a:path w="2548734" h="1369083">
                  <a:moveTo>
                    <a:pt x="40801" y="0"/>
                  </a:moveTo>
                  <a:lnTo>
                    <a:pt x="2507933" y="0"/>
                  </a:lnTo>
                  <a:cubicBezTo>
                    <a:pt x="2530467" y="0"/>
                    <a:pt x="2548734" y="18267"/>
                    <a:pt x="2548734" y="40801"/>
                  </a:cubicBezTo>
                  <a:lnTo>
                    <a:pt x="2548734" y="1328282"/>
                  </a:lnTo>
                  <a:cubicBezTo>
                    <a:pt x="2548734" y="1339103"/>
                    <a:pt x="2544435" y="1349481"/>
                    <a:pt x="2536784" y="1357133"/>
                  </a:cubicBezTo>
                  <a:cubicBezTo>
                    <a:pt x="2529132" y="1364784"/>
                    <a:pt x="2518754" y="1369083"/>
                    <a:pt x="2507933" y="1369083"/>
                  </a:cubicBezTo>
                  <a:lnTo>
                    <a:pt x="40801" y="1369083"/>
                  </a:lnTo>
                  <a:cubicBezTo>
                    <a:pt x="18267" y="1369083"/>
                    <a:pt x="0" y="1350816"/>
                    <a:pt x="0" y="1328282"/>
                  </a:cubicBezTo>
                  <a:lnTo>
                    <a:pt x="0" y="40801"/>
                  </a:lnTo>
                  <a:cubicBezTo>
                    <a:pt x="0" y="29980"/>
                    <a:pt x="4299" y="19602"/>
                    <a:pt x="11950" y="11950"/>
                  </a:cubicBezTo>
                  <a:cubicBezTo>
                    <a:pt x="19602" y="4299"/>
                    <a:pt x="29980" y="0"/>
                    <a:pt x="40801" y="0"/>
                  </a:cubicBezTo>
                  <a:close/>
                </a:path>
              </a:pathLst>
            </a:custGeom>
            <a:solidFill>
              <a:srgbClr val="5888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548734" cy="1416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499"/>
                </a:lnSpc>
              </a:pPr>
              <a:r>
                <a:rPr lang="en-US" sz="2499" b="1">
                  <a:solidFill>
                    <a:srgbClr val="F7823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Background</a:t>
              </a:r>
            </a:p>
            <a:p>
              <a:pPr marL="496567" lvl="1" indent="-248284" algn="l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Tunnels in urban areas are vulnerable to flooding and hazardous conditions during heavy rainfall.</a:t>
              </a:r>
            </a:p>
            <a:p>
              <a:pPr marL="496567" lvl="1" indent="-248284" algn="l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Sudden water rise in tunnels can cause accidents, vehicle damage, and traffic disruption.</a:t>
              </a:r>
            </a:p>
            <a:p>
              <a:pPr marL="496567" lvl="1" indent="-248284" algn="l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Conventional tunnel monitoring systems often rely on manual observation or delayed response.</a:t>
              </a:r>
            </a:p>
            <a:p>
              <a:pPr marL="496567" lvl="1" indent="-248284" algn="l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Sensor-based automation enables real-time monitoring and faster safety actions.</a:t>
              </a:r>
            </a:p>
            <a:p>
              <a:pPr marL="496567" lvl="1" indent="-248284" algn="l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This project introduces a Smart Tunnel System using sensors and an automatic gate mechanism.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54362" y="1373048"/>
            <a:ext cx="8087376" cy="4509540"/>
            <a:chOff x="0" y="0"/>
            <a:chExt cx="2130008" cy="11876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0008" cy="1187698"/>
            </a:xfrm>
            <a:custGeom>
              <a:avLst/>
              <a:gdLst/>
              <a:ahLst/>
              <a:cxnLst/>
              <a:rect l="l" t="t" r="r" b="b"/>
              <a:pathLst>
                <a:path w="2130008" h="1187698">
                  <a:moveTo>
                    <a:pt x="48822" y="0"/>
                  </a:moveTo>
                  <a:lnTo>
                    <a:pt x="2081187" y="0"/>
                  </a:lnTo>
                  <a:cubicBezTo>
                    <a:pt x="2108150" y="0"/>
                    <a:pt x="2130008" y="21858"/>
                    <a:pt x="2130008" y="48822"/>
                  </a:cubicBezTo>
                  <a:lnTo>
                    <a:pt x="2130008" y="1138876"/>
                  </a:lnTo>
                  <a:cubicBezTo>
                    <a:pt x="2130008" y="1151825"/>
                    <a:pt x="2124865" y="1164243"/>
                    <a:pt x="2115709" y="1173398"/>
                  </a:cubicBezTo>
                  <a:cubicBezTo>
                    <a:pt x="2106553" y="1182554"/>
                    <a:pt x="2094135" y="1187698"/>
                    <a:pt x="2081187" y="1187698"/>
                  </a:cubicBezTo>
                  <a:lnTo>
                    <a:pt x="48822" y="1187698"/>
                  </a:lnTo>
                  <a:cubicBezTo>
                    <a:pt x="35873" y="1187698"/>
                    <a:pt x="23455" y="1182554"/>
                    <a:pt x="14299" y="1173398"/>
                  </a:cubicBezTo>
                  <a:cubicBezTo>
                    <a:pt x="5144" y="1164243"/>
                    <a:pt x="0" y="1151825"/>
                    <a:pt x="0" y="1138876"/>
                  </a:cubicBezTo>
                  <a:lnTo>
                    <a:pt x="0" y="48822"/>
                  </a:lnTo>
                  <a:cubicBezTo>
                    <a:pt x="0" y="35873"/>
                    <a:pt x="5144" y="23455"/>
                    <a:pt x="14299" y="14299"/>
                  </a:cubicBezTo>
                  <a:cubicBezTo>
                    <a:pt x="23455" y="5144"/>
                    <a:pt x="35873" y="0"/>
                    <a:pt x="48822" y="0"/>
                  </a:cubicBezTo>
                  <a:close/>
                </a:path>
              </a:pathLst>
            </a:custGeom>
            <a:solidFill>
              <a:srgbClr val="5888B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130008" cy="1235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499"/>
                </a:lnSpc>
              </a:pPr>
              <a:r>
                <a:rPr lang="en-US" sz="2499" b="1">
                  <a:solidFill>
                    <a:srgbClr val="F7823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Problem Statement</a:t>
              </a:r>
            </a:p>
            <a:p>
              <a:pPr marL="474978" lvl="1" indent="-237489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Tunnel conditions can change rapidly due to rainfall and rising water levels.</a:t>
              </a:r>
            </a:p>
            <a:p>
              <a:pPr marL="474978" lvl="1" indent="-237489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Manual monitoring may not respond fast enough during emergency situations.</a:t>
              </a:r>
            </a:p>
            <a:p>
              <a:pPr marL="474978" lvl="1" indent="-237489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Vehicles may still enter tunnels during unsafe conditions, increasing accident risk.</a:t>
              </a:r>
            </a:p>
            <a:p>
              <a:pPr marL="496567" lvl="1" indent="-248284" algn="l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There is a need for an automated tunnel safety system that can detect danger and respond immediately.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17307" y="6638278"/>
            <a:ext cx="10627931" cy="3185557"/>
            <a:chOff x="0" y="0"/>
            <a:chExt cx="2799126" cy="83899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99126" cy="838994"/>
            </a:xfrm>
            <a:custGeom>
              <a:avLst/>
              <a:gdLst/>
              <a:ahLst/>
              <a:cxnLst/>
              <a:rect l="l" t="t" r="r" b="b"/>
              <a:pathLst>
                <a:path w="2799126" h="838994">
                  <a:moveTo>
                    <a:pt x="37151" y="0"/>
                  </a:moveTo>
                  <a:lnTo>
                    <a:pt x="2761975" y="0"/>
                  </a:lnTo>
                  <a:cubicBezTo>
                    <a:pt x="2782493" y="0"/>
                    <a:pt x="2799126" y="16633"/>
                    <a:pt x="2799126" y="37151"/>
                  </a:cubicBezTo>
                  <a:lnTo>
                    <a:pt x="2799126" y="801843"/>
                  </a:lnTo>
                  <a:cubicBezTo>
                    <a:pt x="2799126" y="811697"/>
                    <a:pt x="2795212" y="821146"/>
                    <a:pt x="2788245" y="828113"/>
                  </a:cubicBezTo>
                  <a:cubicBezTo>
                    <a:pt x="2781278" y="835080"/>
                    <a:pt x="2771828" y="838994"/>
                    <a:pt x="2761975" y="838994"/>
                  </a:cubicBezTo>
                  <a:lnTo>
                    <a:pt x="37151" y="838994"/>
                  </a:lnTo>
                  <a:cubicBezTo>
                    <a:pt x="16633" y="838994"/>
                    <a:pt x="0" y="822361"/>
                    <a:pt x="0" y="801843"/>
                  </a:cubicBezTo>
                  <a:lnTo>
                    <a:pt x="0" y="37151"/>
                  </a:lnTo>
                  <a:cubicBezTo>
                    <a:pt x="0" y="16633"/>
                    <a:pt x="16633" y="0"/>
                    <a:pt x="37151" y="0"/>
                  </a:cubicBezTo>
                  <a:close/>
                </a:path>
              </a:pathLst>
            </a:custGeom>
            <a:solidFill>
              <a:srgbClr val="5888B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799126" cy="886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499"/>
                </a:lnSpc>
              </a:pPr>
              <a:r>
                <a:rPr lang="en-US" sz="2499" b="1">
                  <a:solidFill>
                    <a:srgbClr val="F7823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Objective</a:t>
              </a:r>
            </a:p>
            <a:p>
              <a:pPr marL="496567" lvl="1" indent="-248284" algn="l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To monitor tunnel environmental conditions using multiple sensors.</a:t>
              </a:r>
            </a:p>
            <a:p>
              <a:pPr marL="496567" lvl="1" indent="-248284" algn="l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To determine SAFE or DANGER status based on predefined thresholds.</a:t>
              </a:r>
            </a:p>
            <a:p>
              <a:pPr marL="496567" lvl="1" indent="-248284" algn="l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To control a servo motor acting as an automatic tunnel gate.</a:t>
              </a:r>
            </a:p>
            <a:p>
              <a:pPr marL="496567" lvl="1" indent="-248284" algn="l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To provide visual safety indication using red and green LEDs.</a:t>
              </a:r>
            </a:p>
            <a:p>
              <a:pPr algn="l">
                <a:lnSpc>
                  <a:spcPts val="3219"/>
                </a:lnSpc>
              </a:pPr>
              <a:endPara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4ACD4">
                <a:alpha val="100000"/>
              </a:srgbClr>
            </a:gs>
            <a:gs pos="50000">
              <a:srgbClr val="2E5385">
                <a:alpha val="100000"/>
              </a:srgbClr>
            </a:gs>
            <a:gs pos="100000">
              <a:srgbClr val="0A014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05831" y="8720932"/>
            <a:ext cx="9092906" cy="1074737"/>
            <a:chOff x="0" y="0"/>
            <a:chExt cx="12123875" cy="143298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123875" cy="1432982"/>
              <a:chOff x="0" y="0"/>
              <a:chExt cx="2394839" cy="28305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394839" cy="283058"/>
              </a:xfrm>
              <a:custGeom>
                <a:avLst/>
                <a:gdLst/>
                <a:ahLst/>
                <a:cxnLst/>
                <a:rect l="l" t="t" r="r" b="b"/>
                <a:pathLst>
                  <a:path w="2394839" h="283058">
                    <a:moveTo>
                      <a:pt x="43423" y="0"/>
                    </a:moveTo>
                    <a:lnTo>
                      <a:pt x="2351417" y="0"/>
                    </a:lnTo>
                    <a:cubicBezTo>
                      <a:pt x="2375398" y="0"/>
                      <a:pt x="2394839" y="19441"/>
                      <a:pt x="2394839" y="43423"/>
                    </a:cubicBezTo>
                    <a:lnTo>
                      <a:pt x="2394839" y="239636"/>
                    </a:lnTo>
                    <a:cubicBezTo>
                      <a:pt x="2394839" y="263617"/>
                      <a:pt x="2375398" y="283058"/>
                      <a:pt x="2351417" y="283058"/>
                    </a:cubicBezTo>
                    <a:lnTo>
                      <a:pt x="43423" y="283058"/>
                    </a:lnTo>
                    <a:cubicBezTo>
                      <a:pt x="19441" y="283058"/>
                      <a:pt x="0" y="263617"/>
                      <a:pt x="0" y="239636"/>
                    </a:cubicBezTo>
                    <a:lnTo>
                      <a:pt x="0" y="43423"/>
                    </a:lnTo>
                    <a:cubicBezTo>
                      <a:pt x="0" y="19441"/>
                      <a:pt x="19441" y="0"/>
                      <a:pt x="43423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2394839" cy="3306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8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440209" y="341601"/>
              <a:ext cx="9243456" cy="692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96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42502" y="3241586"/>
            <a:ext cx="5639154" cy="5484464"/>
          </a:xfrm>
          <a:custGeom>
            <a:avLst/>
            <a:gdLst/>
            <a:ahLst/>
            <a:cxnLst/>
            <a:rect l="l" t="t" r="r" b="b"/>
            <a:pathLst>
              <a:path w="5639154" h="5484464">
                <a:moveTo>
                  <a:pt x="0" y="0"/>
                </a:moveTo>
                <a:lnTo>
                  <a:pt x="5639154" y="0"/>
                </a:lnTo>
                <a:lnTo>
                  <a:pt x="5639154" y="5484464"/>
                </a:lnTo>
                <a:lnTo>
                  <a:pt x="0" y="548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308008" y="4933423"/>
            <a:ext cx="6682849" cy="3787509"/>
          </a:xfrm>
          <a:custGeom>
            <a:avLst/>
            <a:gdLst/>
            <a:ahLst/>
            <a:cxnLst/>
            <a:rect l="l" t="t" r="r" b="b"/>
            <a:pathLst>
              <a:path w="6682849" h="3787509">
                <a:moveTo>
                  <a:pt x="0" y="0"/>
                </a:moveTo>
                <a:lnTo>
                  <a:pt x="6682849" y="0"/>
                </a:lnTo>
                <a:lnTo>
                  <a:pt x="6682849" y="3787509"/>
                </a:lnTo>
                <a:lnTo>
                  <a:pt x="0" y="3787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176288" y="1196507"/>
            <a:ext cx="4513744" cy="3385308"/>
          </a:xfrm>
          <a:custGeom>
            <a:avLst/>
            <a:gdLst/>
            <a:ahLst/>
            <a:cxnLst/>
            <a:rect l="l" t="t" r="r" b="b"/>
            <a:pathLst>
              <a:path w="4513744" h="3385308">
                <a:moveTo>
                  <a:pt x="0" y="0"/>
                </a:moveTo>
                <a:lnTo>
                  <a:pt x="4513745" y="0"/>
                </a:lnTo>
                <a:lnTo>
                  <a:pt x="4513745" y="3385308"/>
                </a:lnTo>
                <a:lnTo>
                  <a:pt x="0" y="33853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3404235" y="3147419"/>
            <a:ext cx="1224283" cy="122428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42502" y="212943"/>
            <a:ext cx="14798761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Experiment 2 : Calculate latency Variance from distance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27412" y="8934767"/>
            <a:ext cx="56311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Average latency : 1.2209 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508" y="2308771"/>
            <a:ext cx="659915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Scenario 1: Besides the laptop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4821019" y="1513686"/>
            <a:ext cx="2147623" cy="214762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505395" y="7702519"/>
            <a:ext cx="5708172" cy="1018413"/>
            <a:chOff x="0" y="0"/>
            <a:chExt cx="1174521" cy="2095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74521" cy="209550"/>
            </a:xfrm>
            <a:custGeom>
              <a:avLst/>
              <a:gdLst/>
              <a:ahLst/>
              <a:cxnLst/>
              <a:rect l="l" t="t" r="r" b="b"/>
              <a:pathLst>
                <a:path w="1174521" h="209550">
                  <a:moveTo>
                    <a:pt x="26490" y="0"/>
                  </a:moveTo>
                  <a:lnTo>
                    <a:pt x="1148031" y="0"/>
                  </a:lnTo>
                  <a:cubicBezTo>
                    <a:pt x="1155057" y="0"/>
                    <a:pt x="1161794" y="2791"/>
                    <a:pt x="1166762" y="7759"/>
                  </a:cubicBezTo>
                  <a:cubicBezTo>
                    <a:pt x="1171730" y="12727"/>
                    <a:pt x="1174521" y="19464"/>
                    <a:pt x="1174521" y="26490"/>
                  </a:cubicBezTo>
                  <a:lnTo>
                    <a:pt x="1174521" y="183060"/>
                  </a:lnTo>
                  <a:cubicBezTo>
                    <a:pt x="1174521" y="190086"/>
                    <a:pt x="1171730" y="196823"/>
                    <a:pt x="1166762" y="201791"/>
                  </a:cubicBezTo>
                  <a:cubicBezTo>
                    <a:pt x="1161794" y="206759"/>
                    <a:pt x="1155057" y="209550"/>
                    <a:pt x="1148031" y="209550"/>
                  </a:cubicBezTo>
                  <a:lnTo>
                    <a:pt x="26490" y="209550"/>
                  </a:lnTo>
                  <a:cubicBezTo>
                    <a:pt x="19464" y="209550"/>
                    <a:pt x="12727" y="206759"/>
                    <a:pt x="7759" y="201791"/>
                  </a:cubicBezTo>
                  <a:cubicBezTo>
                    <a:pt x="2791" y="196823"/>
                    <a:pt x="0" y="190086"/>
                    <a:pt x="0" y="183060"/>
                  </a:cubicBezTo>
                  <a:lnTo>
                    <a:pt x="0" y="26490"/>
                  </a:lnTo>
                  <a:cubicBezTo>
                    <a:pt x="0" y="19464"/>
                    <a:pt x="2791" y="12727"/>
                    <a:pt x="7759" y="7759"/>
                  </a:cubicBezTo>
                  <a:cubicBezTo>
                    <a:pt x="12727" y="2791"/>
                    <a:pt x="19464" y="0"/>
                    <a:pt x="26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rnd">
              <a:solidFill>
                <a:srgbClr val="FF3131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174521" cy="247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4ACD4">
                <a:alpha val="100000"/>
              </a:srgbClr>
            </a:gs>
            <a:gs pos="50000">
              <a:srgbClr val="2E5385">
                <a:alpha val="100000"/>
              </a:srgbClr>
            </a:gs>
            <a:gs pos="100000">
              <a:srgbClr val="0A014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05831" y="8720932"/>
            <a:ext cx="9092906" cy="1074737"/>
            <a:chOff x="0" y="0"/>
            <a:chExt cx="12123875" cy="143298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123875" cy="1432982"/>
              <a:chOff x="0" y="0"/>
              <a:chExt cx="2394839" cy="28305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394839" cy="283058"/>
              </a:xfrm>
              <a:custGeom>
                <a:avLst/>
                <a:gdLst/>
                <a:ahLst/>
                <a:cxnLst/>
                <a:rect l="l" t="t" r="r" b="b"/>
                <a:pathLst>
                  <a:path w="2394839" h="283058">
                    <a:moveTo>
                      <a:pt x="43423" y="0"/>
                    </a:moveTo>
                    <a:lnTo>
                      <a:pt x="2351417" y="0"/>
                    </a:lnTo>
                    <a:cubicBezTo>
                      <a:pt x="2375398" y="0"/>
                      <a:pt x="2394839" y="19441"/>
                      <a:pt x="2394839" y="43423"/>
                    </a:cubicBezTo>
                    <a:lnTo>
                      <a:pt x="2394839" y="239636"/>
                    </a:lnTo>
                    <a:cubicBezTo>
                      <a:pt x="2394839" y="263617"/>
                      <a:pt x="2375398" y="283058"/>
                      <a:pt x="2351417" y="283058"/>
                    </a:cubicBezTo>
                    <a:lnTo>
                      <a:pt x="43423" y="283058"/>
                    </a:lnTo>
                    <a:cubicBezTo>
                      <a:pt x="19441" y="283058"/>
                      <a:pt x="0" y="263617"/>
                      <a:pt x="0" y="239636"/>
                    </a:cubicBezTo>
                    <a:lnTo>
                      <a:pt x="0" y="43423"/>
                    </a:lnTo>
                    <a:cubicBezTo>
                      <a:pt x="0" y="19441"/>
                      <a:pt x="19441" y="0"/>
                      <a:pt x="43423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2394839" cy="3306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8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440209" y="341601"/>
              <a:ext cx="9243456" cy="692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96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42502" y="212943"/>
            <a:ext cx="14798761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Experiment 2 : Calculate latency Variance from distance</a:t>
            </a:r>
          </a:p>
        </p:txBody>
      </p:sp>
      <p:sp>
        <p:nvSpPr>
          <p:cNvPr id="8" name="Freeform 8"/>
          <p:cNvSpPr/>
          <p:nvPr/>
        </p:nvSpPr>
        <p:spPr>
          <a:xfrm>
            <a:off x="12201844" y="1360366"/>
            <a:ext cx="5248195" cy="3936146"/>
          </a:xfrm>
          <a:custGeom>
            <a:avLst/>
            <a:gdLst/>
            <a:ahLst/>
            <a:cxnLst/>
            <a:rect l="l" t="t" r="r" b="b"/>
            <a:pathLst>
              <a:path w="5248195" h="3936146">
                <a:moveTo>
                  <a:pt x="0" y="0"/>
                </a:moveTo>
                <a:lnTo>
                  <a:pt x="5248196" y="0"/>
                </a:lnTo>
                <a:lnTo>
                  <a:pt x="5248196" y="3936146"/>
                </a:lnTo>
                <a:lnTo>
                  <a:pt x="0" y="3936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5569391" y="2254627"/>
            <a:ext cx="2147623" cy="214762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219237" y="3489236"/>
            <a:ext cx="1224283" cy="122428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4668286" y="1746988"/>
            <a:ext cx="790511" cy="790511"/>
          </a:xfrm>
          <a:custGeom>
            <a:avLst/>
            <a:gdLst/>
            <a:ahLst/>
            <a:cxnLst/>
            <a:rect l="l" t="t" r="r" b="b"/>
            <a:pathLst>
              <a:path w="790511" h="790511">
                <a:moveTo>
                  <a:pt x="0" y="0"/>
                </a:moveTo>
                <a:lnTo>
                  <a:pt x="790511" y="0"/>
                </a:lnTo>
                <a:lnTo>
                  <a:pt x="790511" y="790511"/>
                </a:lnTo>
                <a:lnTo>
                  <a:pt x="0" y="7905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42502" y="3277488"/>
            <a:ext cx="5923748" cy="5443444"/>
          </a:xfrm>
          <a:custGeom>
            <a:avLst/>
            <a:gdLst/>
            <a:ahLst/>
            <a:cxnLst/>
            <a:rect l="l" t="t" r="r" b="b"/>
            <a:pathLst>
              <a:path w="5923748" h="5443444">
                <a:moveTo>
                  <a:pt x="0" y="0"/>
                </a:moveTo>
                <a:lnTo>
                  <a:pt x="5923748" y="0"/>
                </a:lnTo>
                <a:lnTo>
                  <a:pt x="5923748" y="5443444"/>
                </a:lnTo>
                <a:lnTo>
                  <a:pt x="0" y="5443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451064" y="4870397"/>
            <a:ext cx="6374415" cy="3850535"/>
          </a:xfrm>
          <a:custGeom>
            <a:avLst/>
            <a:gdLst/>
            <a:ahLst/>
            <a:cxnLst/>
            <a:rect l="l" t="t" r="r" b="b"/>
            <a:pathLst>
              <a:path w="6374415" h="3850535">
                <a:moveTo>
                  <a:pt x="0" y="0"/>
                </a:moveTo>
                <a:lnTo>
                  <a:pt x="6374414" y="0"/>
                </a:lnTo>
                <a:lnTo>
                  <a:pt x="6374414" y="3850535"/>
                </a:lnTo>
                <a:lnTo>
                  <a:pt x="0" y="3850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548454" y="5777251"/>
            <a:ext cx="4689892" cy="1018413"/>
            <a:chOff x="0" y="0"/>
            <a:chExt cx="964998" cy="2095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64998" cy="209550"/>
            </a:xfrm>
            <a:custGeom>
              <a:avLst/>
              <a:gdLst/>
              <a:ahLst/>
              <a:cxnLst/>
              <a:rect l="l" t="t" r="r" b="b"/>
              <a:pathLst>
                <a:path w="964998" h="209550">
                  <a:moveTo>
                    <a:pt x="32242" y="0"/>
                  </a:moveTo>
                  <a:lnTo>
                    <a:pt x="932757" y="0"/>
                  </a:lnTo>
                  <a:cubicBezTo>
                    <a:pt x="950563" y="0"/>
                    <a:pt x="964998" y="14435"/>
                    <a:pt x="964998" y="32242"/>
                  </a:cubicBezTo>
                  <a:lnTo>
                    <a:pt x="964998" y="177308"/>
                  </a:lnTo>
                  <a:cubicBezTo>
                    <a:pt x="964998" y="195115"/>
                    <a:pt x="950563" y="209550"/>
                    <a:pt x="932757" y="209550"/>
                  </a:cubicBezTo>
                  <a:lnTo>
                    <a:pt x="32242" y="209550"/>
                  </a:lnTo>
                  <a:cubicBezTo>
                    <a:pt x="14435" y="209550"/>
                    <a:pt x="0" y="195115"/>
                    <a:pt x="0" y="177308"/>
                  </a:cubicBezTo>
                  <a:lnTo>
                    <a:pt x="0" y="32242"/>
                  </a:lnTo>
                  <a:cubicBezTo>
                    <a:pt x="0" y="14435"/>
                    <a:pt x="14435" y="0"/>
                    <a:pt x="322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rnd">
              <a:solidFill>
                <a:srgbClr val="FF3131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964998" cy="247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727412" y="8934767"/>
            <a:ext cx="56311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Average latency : 1.6027 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9508" y="2308771"/>
            <a:ext cx="693009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Scenario 2 : ~1 m from the source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4ACD4">
                <a:alpha val="100000"/>
              </a:srgbClr>
            </a:gs>
            <a:gs pos="50000">
              <a:srgbClr val="2E5385">
                <a:alpha val="100000"/>
              </a:srgbClr>
            </a:gs>
            <a:gs pos="100000">
              <a:srgbClr val="0A014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05831" y="8720932"/>
            <a:ext cx="9092906" cy="1074737"/>
            <a:chOff x="0" y="0"/>
            <a:chExt cx="12123875" cy="143298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123875" cy="1432982"/>
              <a:chOff x="0" y="0"/>
              <a:chExt cx="2394839" cy="28305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394839" cy="283058"/>
              </a:xfrm>
              <a:custGeom>
                <a:avLst/>
                <a:gdLst/>
                <a:ahLst/>
                <a:cxnLst/>
                <a:rect l="l" t="t" r="r" b="b"/>
                <a:pathLst>
                  <a:path w="2394839" h="283058">
                    <a:moveTo>
                      <a:pt x="43423" y="0"/>
                    </a:moveTo>
                    <a:lnTo>
                      <a:pt x="2351417" y="0"/>
                    </a:lnTo>
                    <a:cubicBezTo>
                      <a:pt x="2375398" y="0"/>
                      <a:pt x="2394839" y="19441"/>
                      <a:pt x="2394839" y="43423"/>
                    </a:cubicBezTo>
                    <a:lnTo>
                      <a:pt x="2394839" y="239636"/>
                    </a:lnTo>
                    <a:cubicBezTo>
                      <a:pt x="2394839" y="263617"/>
                      <a:pt x="2375398" y="283058"/>
                      <a:pt x="2351417" y="283058"/>
                    </a:cubicBezTo>
                    <a:lnTo>
                      <a:pt x="43423" y="283058"/>
                    </a:lnTo>
                    <a:cubicBezTo>
                      <a:pt x="19441" y="283058"/>
                      <a:pt x="0" y="263617"/>
                      <a:pt x="0" y="239636"/>
                    </a:cubicBezTo>
                    <a:lnTo>
                      <a:pt x="0" y="43423"/>
                    </a:lnTo>
                    <a:cubicBezTo>
                      <a:pt x="0" y="19441"/>
                      <a:pt x="19441" y="0"/>
                      <a:pt x="43423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2394839" cy="3306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8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440209" y="341601"/>
              <a:ext cx="9243456" cy="692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96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9508" y="3241586"/>
            <a:ext cx="5894705" cy="6015933"/>
          </a:xfrm>
          <a:custGeom>
            <a:avLst/>
            <a:gdLst/>
            <a:ahLst/>
            <a:cxnLst/>
            <a:rect l="l" t="t" r="r" b="b"/>
            <a:pathLst>
              <a:path w="5894705" h="6015933">
                <a:moveTo>
                  <a:pt x="0" y="0"/>
                </a:moveTo>
                <a:lnTo>
                  <a:pt x="5894705" y="0"/>
                </a:lnTo>
                <a:lnTo>
                  <a:pt x="5894705" y="6015933"/>
                </a:lnTo>
                <a:lnTo>
                  <a:pt x="0" y="601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901615" y="3170215"/>
            <a:ext cx="6641379" cy="4404465"/>
          </a:xfrm>
          <a:custGeom>
            <a:avLst/>
            <a:gdLst/>
            <a:ahLst/>
            <a:cxnLst/>
            <a:rect l="l" t="t" r="r" b="b"/>
            <a:pathLst>
              <a:path w="6641379" h="4404465">
                <a:moveTo>
                  <a:pt x="0" y="0"/>
                </a:moveTo>
                <a:lnTo>
                  <a:pt x="6641379" y="0"/>
                </a:lnTo>
                <a:lnTo>
                  <a:pt x="6641379" y="4404465"/>
                </a:lnTo>
                <a:lnTo>
                  <a:pt x="0" y="44044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42502" y="212943"/>
            <a:ext cx="14798761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Experiment 2 : Calculate latency Variance from distance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27412" y="8934767"/>
            <a:ext cx="56311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Average latency : 1.1908 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9508" y="2308771"/>
            <a:ext cx="512264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Scenario 3 : At the room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4ACD4">
                <a:alpha val="100000"/>
              </a:srgbClr>
            </a:gs>
            <a:gs pos="50000">
              <a:srgbClr val="2E5385">
                <a:alpha val="100000"/>
              </a:srgbClr>
            </a:gs>
            <a:gs pos="100000">
              <a:srgbClr val="0A014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502" y="1483638"/>
            <a:ext cx="7694236" cy="5442697"/>
          </a:xfrm>
          <a:custGeom>
            <a:avLst/>
            <a:gdLst/>
            <a:ahLst/>
            <a:cxnLst/>
            <a:rect l="l" t="t" r="r" b="b"/>
            <a:pathLst>
              <a:path w="7694236" h="5442697">
                <a:moveTo>
                  <a:pt x="0" y="0"/>
                </a:moveTo>
                <a:lnTo>
                  <a:pt x="7694236" y="0"/>
                </a:lnTo>
                <a:lnTo>
                  <a:pt x="7694236" y="5442697"/>
                </a:lnTo>
                <a:lnTo>
                  <a:pt x="0" y="5442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42502" y="212943"/>
            <a:ext cx="1479876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Experiment 3 : Calculate WiFi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12033" y="3903868"/>
            <a:ext cx="8162786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---&gt; Then try to On &amp; Off the WiFi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12033" y="6108544"/>
            <a:ext cx="8474556" cy="3366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1"/>
              </a:lnSpc>
            </a:pPr>
            <a:r>
              <a:rPr lang="en-US" sz="478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 : </a:t>
            </a:r>
          </a:p>
          <a:p>
            <a:pPr algn="l">
              <a:lnSpc>
                <a:spcPts val="6701"/>
              </a:lnSpc>
            </a:pPr>
            <a:r>
              <a:rPr lang="en-US" sz="478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Python Bridge </a:t>
            </a:r>
            <a:r>
              <a:rPr lang="en-US" sz="4786" b="1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can</a:t>
            </a:r>
            <a:r>
              <a:rPr lang="en-US" sz="478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connect</a:t>
            </a:r>
          </a:p>
          <a:p>
            <a:pPr algn="l">
              <a:lnSpc>
                <a:spcPts val="6701"/>
              </a:lnSpc>
            </a:pPr>
            <a:endParaRPr lang="en-US" sz="4786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701"/>
              </a:lnSpc>
            </a:pPr>
            <a:r>
              <a:rPr lang="en-US" sz="478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ESP 32</a:t>
            </a:r>
            <a:r>
              <a:rPr lang="en-US" sz="4786" b="1">
                <a:solidFill>
                  <a:srgbClr val="FF3A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Could not </a:t>
            </a:r>
            <a:r>
              <a:rPr lang="en-US" sz="478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connect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4ACD4">
                <a:alpha val="100000"/>
              </a:srgbClr>
            </a:gs>
            <a:gs pos="50000">
              <a:srgbClr val="2E5385">
                <a:alpha val="100000"/>
              </a:srgbClr>
            </a:gs>
            <a:gs pos="100000">
              <a:srgbClr val="0A014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60405" y="3558380"/>
            <a:ext cx="6298337" cy="5699920"/>
          </a:xfrm>
          <a:custGeom>
            <a:avLst/>
            <a:gdLst/>
            <a:ahLst/>
            <a:cxnLst/>
            <a:rect l="l" t="t" r="r" b="b"/>
            <a:pathLst>
              <a:path w="6298337" h="5699920">
                <a:moveTo>
                  <a:pt x="0" y="0"/>
                </a:moveTo>
                <a:lnTo>
                  <a:pt x="6298337" y="0"/>
                </a:lnTo>
                <a:lnTo>
                  <a:pt x="6298337" y="5699920"/>
                </a:lnTo>
                <a:lnTo>
                  <a:pt x="0" y="5699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42502" y="212943"/>
            <a:ext cx="1479876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Experiment 3 : Calculate WiFi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7644" y="2223705"/>
            <a:ext cx="13661500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Improvement : Add auto connect</a:t>
            </a:r>
          </a:p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connect_mqtt()</a:t>
            </a:r>
          </a:p>
          <a:p>
            <a:pPr algn="l">
              <a:lnSpc>
                <a:spcPts val="7279"/>
              </a:lnSpc>
            </a:pPr>
            <a:endParaRPr lang="en-US" sz="519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522606" y="8994928"/>
            <a:ext cx="447151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 : </a:t>
            </a:r>
            <a:r>
              <a:rPr lang="en-US" sz="5199" b="1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4ACD4">
                <a:alpha val="100000"/>
              </a:srgbClr>
            </a:gs>
            <a:gs pos="50000">
              <a:srgbClr val="2E5385">
                <a:alpha val="100000"/>
              </a:srgbClr>
            </a:gs>
            <a:gs pos="100000">
              <a:srgbClr val="0A014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95716" y="1939673"/>
            <a:ext cx="10489623" cy="8347327"/>
            <a:chOff x="0" y="0"/>
            <a:chExt cx="2762699" cy="2198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62699" cy="2198473"/>
            </a:xfrm>
            <a:custGeom>
              <a:avLst/>
              <a:gdLst/>
              <a:ahLst/>
              <a:cxnLst/>
              <a:rect l="l" t="t" r="r" b="b"/>
              <a:pathLst>
                <a:path w="2762699" h="2198473">
                  <a:moveTo>
                    <a:pt x="0" y="0"/>
                  </a:moveTo>
                  <a:lnTo>
                    <a:pt x="2762699" y="0"/>
                  </a:lnTo>
                  <a:lnTo>
                    <a:pt x="2762699" y="2198473"/>
                  </a:lnTo>
                  <a:lnTo>
                    <a:pt x="0" y="2198473"/>
                  </a:lnTo>
                  <a:close/>
                </a:path>
              </a:pathLst>
            </a:custGeom>
            <a:solidFill>
              <a:srgbClr val="0A014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62699" cy="2236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140099" y="728037"/>
            <a:ext cx="1670348" cy="601325"/>
          </a:xfrm>
          <a:custGeom>
            <a:avLst/>
            <a:gdLst/>
            <a:ahLst/>
            <a:cxnLst/>
            <a:rect l="l" t="t" r="r" b="b"/>
            <a:pathLst>
              <a:path w="1670348" h="601325">
                <a:moveTo>
                  <a:pt x="0" y="0"/>
                </a:moveTo>
                <a:lnTo>
                  <a:pt x="1670348" y="0"/>
                </a:lnTo>
                <a:lnTo>
                  <a:pt x="1670348" y="601326"/>
                </a:lnTo>
                <a:lnTo>
                  <a:pt x="0" y="601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16218" y="8052730"/>
            <a:ext cx="2289934" cy="1303181"/>
          </a:xfrm>
          <a:custGeom>
            <a:avLst/>
            <a:gdLst/>
            <a:ahLst/>
            <a:cxnLst/>
            <a:rect l="l" t="t" r="r" b="b"/>
            <a:pathLst>
              <a:path w="2289934" h="1303181">
                <a:moveTo>
                  <a:pt x="0" y="0"/>
                </a:moveTo>
                <a:lnTo>
                  <a:pt x="2289933" y="0"/>
                </a:lnTo>
                <a:lnTo>
                  <a:pt x="2289933" y="1303181"/>
                </a:lnTo>
                <a:lnTo>
                  <a:pt x="0" y="1303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525299" y="1939673"/>
            <a:ext cx="5719552" cy="571955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gradFill rotWithShape="1">
              <a:gsLst>
                <a:gs pos="0">
                  <a:srgbClr val="AAD3F1">
                    <a:alpha val="100000"/>
                  </a:srgbClr>
                </a:gs>
                <a:gs pos="50000">
                  <a:srgbClr val="3C83D6">
                    <a:alpha val="100000"/>
                  </a:srgbClr>
                </a:gs>
                <a:gs pos="100000">
                  <a:srgbClr val="2541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410571" y="2798302"/>
            <a:ext cx="3949008" cy="394900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4412" r="-14412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212399" y="2555675"/>
            <a:ext cx="5497624" cy="8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1" u="sng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STUDENT 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5177" y="320602"/>
            <a:ext cx="7759305" cy="152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Hardware &amp; Sensor Integra􀆟on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7428" y="4229758"/>
            <a:ext cx="7544082" cy="152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Ahmad Syalimin bin Mohamad Amin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2399" y="6289474"/>
            <a:ext cx="7544082" cy="8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231061451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4ACD4">
                <a:alpha val="100000"/>
              </a:srgbClr>
            </a:gs>
            <a:gs pos="50000">
              <a:srgbClr val="2E5385">
                <a:alpha val="100000"/>
              </a:srgbClr>
            </a:gs>
            <a:gs pos="100000">
              <a:srgbClr val="0A014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529" y="972010"/>
            <a:ext cx="6804840" cy="1028700"/>
            <a:chOff x="0" y="0"/>
            <a:chExt cx="1792221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2221" cy="270933"/>
            </a:xfrm>
            <a:custGeom>
              <a:avLst/>
              <a:gdLst/>
              <a:ahLst/>
              <a:cxnLst/>
              <a:rect l="l" t="t" r="r" b="b"/>
              <a:pathLst>
                <a:path w="1792221" h="270933">
                  <a:moveTo>
                    <a:pt x="0" y="0"/>
                  </a:moveTo>
                  <a:lnTo>
                    <a:pt x="1792221" y="0"/>
                  </a:lnTo>
                  <a:lnTo>
                    <a:pt x="1792221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E33C5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92221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5535154" y="2159770"/>
          <a:ext cx="7851496" cy="7693589"/>
        </p:xfrm>
        <a:graphic>
          <a:graphicData uri="http://schemas.openxmlformats.org/drawingml/2006/table">
            <a:tbl>
              <a:tblPr/>
              <a:tblGrid>
                <a:gridCol w="25580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3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8356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Component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Function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714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Ultrasonic sensor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Dam Monitor (Early Warning). Measures water level at the dam. If the dam is too full, it alerts the tunnel of flood risk.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597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Water level sensor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Tunnel Flood Detector. Detects if water is actually flowing inside the tunnel right now.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1254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Rain sensor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Rain Detector. Detects if it is raining heavily outside the tunnel.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1254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Esp 32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Main control. It reads all sensors and decides if the tunnel is Safe or Dangerous.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1254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Red and green LED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Red Led as STOP Signal Green Led as SAFE Signal 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8356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Servo motor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Automatic tunnel gate actuator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575529" y="2698047"/>
            <a:ext cx="2974533" cy="1675038"/>
          </a:xfrm>
          <a:custGeom>
            <a:avLst/>
            <a:gdLst/>
            <a:ahLst/>
            <a:cxnLst/>
            <a:rect l="l" t="t" r="r" b="b"/>
            <a:pathLst>
              <a:path w="2974533" h="1675038">
                <a:moveTo>
                  <a:pt x="0" y="0"/>
                </a:moveTo>
                <a:lnTo>
                  <a:pt x="2974533" y="0"/>
                </a:lnTo>
                <a:lnTo>
                  <a:pt x="2974533" y="1675037"/>
                </a:lnTo>
                <a:lnTo>
                  <a:pt x="0" y="167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367850" y="1020907"/>
            <a:ext cx="2514658" cy="2514658"/>
          </a:xfrm>
          <a:custGeom>
            <a:avLst/>
            <a:gdLst/>
            <a:ahLst/>
            <a:cxnLst/>
            <a:rect l="l" t="t" r="r" b="b"/>
            <a:pathLst>
              <a:path w="2514658" h="2514658">
                <a:moveTo>
                  <a:pt x="0" y="0"/>
                </a:moveTo>
                <a:lnTo>
                  <a:pt x="2514659" y="0"/>
                </a:lnTo>
                <a:lnTo>
                  <a:pt x="2514659" y="2514658"/>
                </a:lnTo>
                <a:lnTo>
                  <a:pt x="0" y="2514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27389" y="5143500"/>
            <a:ext cx="2445345" cy="2445345"/>
          </a:xfrm>
          <a:custGeom>
            <a:avLst/>
            <a:gdLst/>
            <a:ahLst/>
            <a:cxnLst/>
            <a:rect l="l" t="t" r="r" b="b"/>
            <a:pathLst>
              <a:path w="2445345" h="2445345">
                <a:moveTo>
                  <a:pt x="0" y="0"/>
                </a:moveTo>
                <a:lnTo>
                  <a:pt x="2445345" y="0"/>
                </a:lnTo>
                <a:lnTo>
                  <a:pt x="2445345" y="2445345"/>
                </a:lnTo>
                <a:lnTo>
                  <a:pt x="0" y="24453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532879" y="4277544"/>
            <a:ext cx="3092301" cy="2316241"/>
          </a:xfrm>
          <a:custGeom>
            <a:avLst/>
            <a:gdLst/>
            <a:ahLst/>
            <a:cxnLst/>
            <a:rect l="l" t="t" r="r" b="b"/>
            <a:pathLst>
              <a:path w="3092301" h="2316241">
                <a:moveTo>
                  <a:pt x="0" y="0"/>
                </a:moveTo>
                <a:lnTo>
                  <a:pt x="3092300" y="0"/>
                </a:lnTo>
                <a:lnTo>
                  <a:pt x="3092300" y="2316240"/>
                </a:lnTo>
                <a:lnTo>
                  <a:pt x="0" y="23162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483840" y="7335762"/>
            <a:ext cx="2513162" cy="2513162"/>
          </a:xfrm>
          <a:custGeom>
            <a:avLst/>
            <a:gdLst/>
            <a:ahLst/>
            <a:cxnLst/>
            <a:rect l="l" t="t" r="r" b="b"/>
            <a:pathLst>
              <a:path w="2513162" h="2513162">
                <a:moveTo>
                  <a:pt x="0" y="0"/>
                </a:moveTo>
                <a:lnTo>
                  <a:pt x="2513162" y="0"/>
                </a:lnTo>
                <a:lnTo>
                  <a:pt x="2513162" y="2513162"/>
                </a:lnTo>
                <a:lnTo>
                  <a:pt x="0" y="25131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46657" y="7899743"/>
            <a:ext cx="2959298" cy="2216617"/>
          </a:xfrm>
          <a:custGeom>
            <a:avLst/>
            <a:gdLst/>
            <a:ahLst/>
            <a:cxnLst/>
            <a:rect l="l" t="t" r="r" b="b"/>
            <a:pathLst>
              <a:path w="2959298" h="2216617">
                <a:moveTo>
                  <a:pt x="0" y="0"/>
                </a:moveTo>
                <a:lnTo>
                  <a:pt x="2959297" y="0"/>
                </a:lnTo>
                <a:lnTo>
                  <a:pt x="2959297" y="2216617"/>
                </a:lnTo>
                <a:lnTo>
                  <a:pt x="0" y="22166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142190"/>
            <a:ext cx="9868298" cy="8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Component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4ACD4">
                <a:alpha val="100000"/>
              </a:srgbClr>
            </a:gs>
            <a:gs pos="50000">
              <a:srgbClr val="2E5385">
                <a:alpha val="100000"/>
              </a:srgbClr>
            </a:gs>
            <a:gs pos="100000">
              <a:srgbClr val="0A014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87985" y="2801676"/>
            <a:ext cx="10912030" cy="6248282"/>
            <a:chOff x="0" y="0"/>
            <a:chExt cx="1419478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9478" cy="812800"/>
            </a:xfrm>
            <a:custGeom>
              <a:avLst/>
              <a:gdLst/>
              <a:ahLst/>
              <a:cxnLst/>
              <a:rect l="l" t="t" r="r" b="b"/>
              <a:pathLst>
                <a:path w="1419478" h="812800">
                  <a:moveTo>
                    <a:pt x="0" y="0"/>
                  </a:moveTo>
                  <a:lnTo>
                    <a:pt x="1419478" y="0"/>
                  </a:lnTo>
                  <a:lnTo>
                    <a:pt x="14194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673" r="-67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575529" y="972010"/>
            <a:ext cx="10875814" cy="1028700"/>
            <a:chOff x="0" y="0"/>
            <a:chExt cx="2864412" cy="2709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64412" cy="270933"/>
            </a:xfrm>
            <a:custGeom>
              <a:avLst/>
              <a:gdLst/>
              <a:ahLst/>
              <a:cxnLst/>
              <a:rect l="l" t="t" r="r" b="b"/>
              <a:pathLst>
                <a:path w="2864412" h="270933">
                  <a:moveTo>
                    <a:pt x="0" y="0"/>
                  </a:moveTo>
                  <a:lnTo>
                    <a:pt x="2864412" y="0"/>
                  </a:lnTo>
                  <a:lnTo>
                    <a:pt x="286441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E33C5">
                <a:alpha val="8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64412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142190"/>
            <a:ext cx="9868298" cy="8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Circuit Diagram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4ACD4">
                <a:alpha val="100000"/>
              </a:srgbClr>
            </a:gs>
            <a:gs pos="50000">
              <a:srgbClr val="2E5385">
                <a:alpha val="100000"/>
              </a:srgbClr>
            </a:gs>
            <a:gs pos="100000">
              <a:srgbClr val="0A014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529" y="338205"/>
            <a:ext cx="10875814" cy="1028700"/>
            <a:chOff x="0" y="0"/>
            <a:chExt cx="2864412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4412" cy="270933"/>
            </a:xfrm>
            <a:custGeom>
              <a:avLst/>
              <a:gdLst/>
              <a:ahLst/>
              <a:cxnLst/>
              <a:rect l="l" t="t" r="r" b="b"/>
              <a:pathLst>
                <a:path w="2864412" h="270933">
                  <a:moveTo>
                    <a:pt x="0" y="0"/>
                  </a:moveTo>
                  <a:lnTo>
                    <a:pt x="2864412" y="0"/>
                  </a:lnTo>
                  <a:lnTo>
                    <a:pt x="286441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E33C5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64412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299379" y="1366905"/>
            <a:ext cx="6019527" cy="8507598"/>
          </a:xfrm>
          <a:custGeom>
            <a:avLst/>
            <a:gdLst/>
            <a:ahLst/>
            <a:cxnLst/>
            <a:rect l="l" t="t" r="r" b="b"/>
            <a:pathLst>
              <a:path w="6019527" h="8507598">
                <a:moveTo>
                  <a:pt x="0" y="0"/>
                </a:moveTo>
                <a:lnTo>
                  <a:pt x="6019527" y="0"/>
                </a:lnTo>
                <a:lnTo>
                  <a:pt x="6019527" y="8507598"/>
                </a:lnTo>
                <a:lnTo>
                  <a:pt x="0" y="85075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99" t="-22" r="-3882" b="-565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508385"/>
            <a:ext cx="9868298" cy="8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Flow process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66989" y="6746698"/>
            <a:ext cx="156492" cy="120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3"/>
              </a:lnSpc>
            </a:pPr>
            <a:r>
              <a:rPr lang="en-US" sz="6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44021" y="5550741"/>
            <a:ext cx="156492" cy="120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3"/>
              </a:lnSpc>
            </a:pPr>
            <a:r>
              <a:rPr lang="en-US" sz="6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90836" y="6797611"/>
            <a:ext cx="156492" cy="120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3"/>
              </a:lnSpc>
            </a:pPr>
            <a:r>
              <a:rPr lang="en-US" sz="6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48640" y="6797611"/>
            <a:ext cx="132184" cy="120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3"/>
              </a:lnSpc>
            </a:pPr>
            <a:r>
              <a:rPr lang="en-US" sz="6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70735" y="5550741"/>
            <a:ext cx="132184" cy="120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3"/>
              </a:lnSpc>
            </a:pPr>
            <a:r>
              <a:rPr lang="en-US" sz="6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89020" y="7204578"/>
            <a:ext cx="132184" cy="120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3"/>
              </a:lnSpc>
            </a:pPr>
            <a:r>
              <a:rPr lang="en-US" sz="6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4ACD4">
                <a:alpha val="100000"/>
              </a:srgbClr>
            </a:gs>
            <a:gs pos="50000">
              <a:srgbClr val="2E5385">
                <a:alpha val="100000"/>
              </a:srgbClr>
            </a:gs>
            <a:gs pos="100000">
              <a:srgbClr val="0A014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529" y="338205"/>
            <a:ext cx="10875814" cy="1028700"/>
            <a:chOff x="0" y="0"/>
            <a:chExt cx="2864412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4412" cy="270933"/>
            </a:xfrm>
            <a:custGeom>
              <a:avLst/>
              <a:gdLst/>
              <a:ahLst/>
              <a:cxnLst/>
              <a:rect l="l" t="t" r="r" b="b"/>
              <a:pathLst>
                <a:path w="2864412" h="270933">
                  <a:moveTo>
                    <a:pt x="0" y="0"/>
                  </a:moveTo>
                  <a:lnTo>
                    <a:pt x="2864412" y="0"/>
                  </a:lnTo>
                  <a:lnTo>
                    <a:pt x="286441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E33C5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64412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836728" y="1608888"/>
            <a:ext cx="8614545" cy="8329766"/>
          </a:xfrm>
          <a:custGeom>
            <a:avLst/>
            <a:gdLst/>
            <a:ahLst/>
            <a:cxnLst/>
            <a:rect l="l" t="t" r="r" b="b"/>
            <a:pathLst>
              <a:path w="8614545" h="8329766">
                <a:moveTo>
                  <a:pt x="0" y="0"/>
                </a:moveTo>
                <a:lnTo>
                  <a:pt x="8614544" y="0"/>
                </a:lnTo>
                <a:lnTo>
                  <a:pt x="8614544" y="8329767"/>
                </a:lnTo>
                <a:lnTo>
                  <a:pt x="0" y="8329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37" t="-1917" r="-24977" b="-20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508385"/>
            <a:ext cx="9868298" cy="8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Block 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4ACD4">
                <a:alpha val="100000"/>
              </a:srgbClr>
            </a:gs>
            <a:gs pos="50000">
              <a:srgbClr val="2E5385">
                <a:alpha val="100000"/>
              </a:srgbClr>
            </a:gs>
            <a:gs pos="100000">
              <a:srgbClr val="0A014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529" y="972010"/>
            <a:ext cx="10875814" cy="1028700"/>
            <a:chOff x="0" y="0"/>
            <a:chExt cx="2864412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4412" cy="270933"/>
            </a:xfrm>
            <a:custGeom>
              <a:avLst/>
              <a:gdLst/>
              <a:ahLst/>
              <a:cxnLst/>
              <a:rect l="l" t="t" r="r" b="b"/>
              <a:pathLst>
                <a:path w="2864412" h="270933">
                  <a:moveTo>
                    <a:pt x="0" y="0"/>
                  </a:moveTo>
                  <a:lnTo>
                    <a:pt x="2864412" y="0"/>
                  </a:lnTo>
                  <a:lnTo>
                    <a:pt x="286441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E33C5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64412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739513"/>
            <a:ext cx="10822948" cy="1979181"/>
            <a:chOff x="0" y="0"/>
            <a:chExt cx="2850488" cy="5212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50488" cy="521266"/>
            </a:xfrm>
            <a:custGeom>
              <a:avLst/>
              <a:gdLst/>
              <a:ahLst/>
              <a:cxnLst/>
              <a:rect l="l" t="t" r="r" b="b"/>
              <a:pathLst>
                <a:path w="2850488" h="521266">
                  <a:moveTo>
                    <a:pt x="36482" y="0"/>
                  </a:moveTo>
                  <a:lnTo>
                    <a:pt x="2814007" y="0"/>
                  </a:lnTo>
                  <a:cubicBezTo>
                    <a:pt x="2823682" y="0"/>
                    <a:pt x="2832961" y="3844"/>
                    <a:pt x="2839803" y="10685"/>
                  </a:cubicBezTo>
                  <a:cubicBezTo>
                    <a:pt x="2846645" y="17527"/>
                    <a:pt x="2850488" y="26806"/>
                    <a:pt x="2850488" y="36482"/>
                  </a:cubicBezTo>
                  <a:lnTo>
                    <a:pt x="2850488" y="484784"/>
                  </a:lnTo>
                  <a:cubicBezTo>
                    <a:pt x="2850488" y="494460"/>
                    <a:pt x="2846645" y="503739"/>
                    <a:pt x="2839803" y="510580"/>
                  </a:cubicBezTo>
                  <a:cubicBezTo>
                    <a:pt x="2832961" y="517422"/>
                    <a:pt x="2823682" y="521266"/>
                    <a:pt x="2814007" y="521266"/>
                  </a:cubicBezTo>
                  <a:lnTo>
                    <a:pt x="36482" y="521266"/>
                  </a:lnTo>
                  <a:cubicBezTo>
                    <a:pt x="26806" y="521266"/>
                    <a:pt x="17527" y="517422"/>
                    <a:pt x="10685" y="510580"/>
                  </a:cubicBezTo>
                  <a:cubicBezTo>
                    <a:pt x="3844" y="503739"/>
                    <a:pt x="0" y="494460"/>
                    <a:pt x="0" y="484784"/>
                  </a:cubicBezTo>
                  <a:lnTo>
                    <a:pt x="0" y="36482"/>
                  </a:lnTo>
                  <a:cubicBezTo>
                    <a:pt x="0" y="26806"/>
                    <a:pt x="3844" y="17527"/>
                    <a:pt x="10685" y="10685"/>
                  </a:cubicBezTo>
                  <a:cubicBezTo>
                    <a:pt x="17527" y="3844"/>
                    <a:pt x="26806" y="0"/>
                    <a:pt x="36482" y="0"/>
                  </a:cubicBezTo>
                  <a:close/>
                </a:path>
              </a:pathLst>
            </a:custGeom>
            <a:solidFill>
              <a:srgbClr val="5888B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50488" cy="559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Problem:</a:t>
              </a:r>
            </a:p>
            <a:p>
              <a:pPr algn="just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Sensor readings fluctuate and are not consistent during operation.</a:t>
              </a:r>
            </a:p>
            <a:p>
              <a:pPr algn="just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Solution:</a:t>
              </a:r>
            </a:p>
            <a:p>
              <a:pPr algn="just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Use Vin for the ultrasonic sensor and 3v3 for other sensor</a:t>
              </a:r>
            </a:p>
            <a:p>
              <a:pPr algn="just">
                <a:lnSpc>
                  <a:spcPts val="2939"/>
                </a:lnSpc>
              </a:pPr>
              <a:endParaRPr lang="en-US" sz="2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142190"/>
            <a:ext cx="9868298" cy="8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Problems faced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53124" y="5143500"/>
            <a:ext cx="10998524" cy="1979181"/>
            <a:chOff x="0" y="0"/>
            <a:chExt cx="2896731" cy="5212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96731" cy="521266"/>
            </a:xfrm>
            <a:custGeom>
              <a:avLst/>
              <a:gdLst/>
              <a:ahLst/>
              <a:cxnLst/>
              <a:rect l="l" t="t" r="r" b="b"/>
              <a:pathLst>
                <a:path w="2896731" h="521266">
                  <a:moveTo>
                    <a:pt x="35899" y="0"/>
                  </a:moveTo>
                  <a:lnTo>
                    <a:pt x="2860831" y="0"/>
                  </a:lnTo>
                  <a:cubicBezTo>
                    <a:pt x="2870353" y="0"/>
                    <a:pt x="2879484" y="3782"/>
                    <a:pt x="2886216" y="10515"/>
                  </a:cubicBezTo>
                  <a:cubicBezTo>
                    <a:pt x="2892948" y="17247"/>
                    <a:pt x="2896731" y="26378"/>
                    <a:pt x="2896731" y="35899"/>
                  </a:cubicBezTo>
                  <a:lnTo>
                    <a:pt x="2896731" y="485366"/>
                  </a:lnTo>
                  <a:cubicBezTo>
                    <a:pt x="2896731" y="494888"/>
                    <a:pt x="2892948" y="504019"/>
                    <a:pt x="2886216" y="510751"/>
                  </a:cubicBezTo>
                  <a:cubicBezTo>
                    <a:pt x="2879484" y="517483"/>
                    <a:pt x="2870353" y="521266"/>
                    <a:pt x="2860831" y="521266"/>
                  </a:cubicBezTo>
                  <a:lnTo>
                    <a:pt x="35899" y="521266"/>
                  </a:lnTo>
                  <a:cubicBezTo>
                    <a:pt x="26378" y="521266"/>
                    <a:pt x="17247" y="517483"/>
                    <a:pt x="10515" y="510751"/>
                  </a:cubicBezTo>
                  <a:cubicBezTo>
                    <a:pt x="3782" y="504019"/>
                    <a:pt x="0" y="494888"/>
                    <a:pt x="0" y="485366"/>
                  </a:cubicBezTo>
                  <a:lnTo>
                    <a:pt x="0" y="35899"/>
                  </a:lnTo>
                  <a:cubicBezTo>
                    <a:pt x="0" y="26378"/>
                    <a:pt x="3782" y="17247"/>
                    <a:pt x="10515" y="10515"/>
                  </a:cubicBezTo>
                  <a:cubicBezTo>
                    <a:pt x="17247" y="3782"/>
                    <a:pt x="26378" y="0"/>
                    <a:pt x="35899" y="0"/>
                  </a:cubicBezTo>
                  <a:close/>
                </a:path>
              </a:pathLst>
            </a:custGeom>
            <a:solidFill>
              <a:srgbClr val="5888B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896731" cy="559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Problem:</a:t>
              </a:r>
            </a:p>
            <a:p>
              <a:pPr algn="just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Analog sensor values are affected by noise, causing unstable ADC readings.</a:t>
              </a:r>
            </a:p>
            <a:p>
              <a:pPr algn="just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Solution:</a:t>
              </a:r>
            </a:p>
            <a:p>
              <a:pPr algn="just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Reduce wire length between sensors and ESP32</a:t>
              </a:r>
            </a:p>
            <a:p>
              <a:pPr algn="just">
                <a:lnSpc>
                  <a:spcPts val="2939"/>
                </a:lnSpc>
              </a:pPr>
              <a:endParaRPr lang="en-US" sz="2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4ACD4">
                <a:alpha val="100000"/>
              </a:srgbClr>
            </a:gs>
            <a:gs pos="50000">
              <a:srgbClr val="2E5385">
                <a:alpha val="100000"/>
              </a:srgbClr>
            </a:gs>
            <a:gs pos="100000">
              <a:srgbClr val="0A014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95716" y="1939673"/>
            <a:ext cx="10489623" cy="8347327"/>
            <a:chOff x="0" y="0"/>
            <a:chExt cx="2762699" cy="2198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62699" cy="2198473"/>
            </a:xfrm>
            <a:custGeom>
              <a:avLst/>
              <a:gdLst/>
              <a:ahLst/>
              <a:cxnLst/>
              <a:rect l="l" t="t" r="r" b="b"/>
              <a:pathLst>
                <a:path w="2762699" h="2198473">
                  <a:moveTo>
                    <a:pt x="0" y="0"/>
                  </a:moveTo>
                  <a:lnTo>
                    <a:pt x="2762699" y="0"/>
                  </a:lnTo>
                  <a:lnTo>
                    <a:pt x="2762699" y="2198473"/>
                  </a:lnTo>
                  <a:lnTo>
                    <a:pt x="0" y="2198473"/>
                  </a:lnTo>
                  <a:close/>
                </a:path>
              </a:pathLst>
            </a:custGeom>
            <a:solidFill>
              <a:srgbClr val="0A014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62699" cy="2236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16218" y="1111812"/>
            <a:ext cx="6929464" cy="8063377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D9E4FD">
                    <a:alpha val="100000"/>
                  </a:srgbClr>
                </a:gs>
                <a:gs pos="100000">
                  <a:srgbClr val="74ACD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140099" y="728037"/>
            <a:ext cx="1670348" cy="601325"/>
          </a:xfrm>
          <a:custGeom>
            <a:avLst/>
            <a:gdLst/>
            <a:ahLst/>
            <a:cxnLst/>
            <a:rect l="l" t="t" r="r" b="b"/>
            <a:pathLst>
              <a:path w="1670348" h="601325">
                <a:moveTo>
                  <a:pt x="0" y="0"/>
                </a:moveTo>
                <a:lnTo>
                  <a:pt x="1670348" y="0"/>
                </a:lnTo>
                <a:lnTo>
                  <a:pt x="1670348" y="601326"/>
                </a:lnTo>
                <a:lnTo>
                  <a:pt x="0" y="601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716218" y="8052730"/>
            <a:ext cx="2289934" cy="1303181"/>
          </a:xfrm>
          <a:custGeom>
            <a:avLst/>
            <a:gdLst/>
            <a:ahLst/>
            <a:cxnLst/>
            <a:rect l="l" t="t" r="r" b="b"/>
            <a:pathLst>
              <a:path w="2289934" h="1303181">
                <a:moveTo>
                  <a:pt x="0" y="0"/>
                </a:moveTo>
                <a:lnTo>
                  <a:pt x="2289933" y="0"/>
                </a:lnTo>
                <a:lnTo>
                  <a:pt x="2289933" y="1303181"/>
                </a:lnTo>
                <a:lnTo>
                  <a:pt x="0" y="1303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023449" y="4131179"/>
            <a:ext cx="3089998" cy="3595634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6"/>
              <a:stretch>
                <a:fillRect l="-62749" r="-62749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2635951" y="1329363"/>
            <a:ext cx="3089998" cy="3595634"/>
            <a:chOff x="0" y="0"/>
            <a:chExt cx="6985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7"/>
              <a:stretch>
                <a:fillRect l="-56549" r="-56549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4274374" y="4131179"/>
            <a:ext cx="3089998" cy="3595634"/>
            <a:chOff x="0" y="0"/>
            <a:chExt cx="6985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8"/>
              <a:stretch>
                <a:fillRect l="-13891" r="-13891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212399" y="2555675"/>
            <a:ext cx="5497624" cy="8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1" u="sng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STUDENT B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65177" y="320602"/>
            <a:ext cx="7759305" cy="152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IoT Communication &amp; Dashboard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7428" y="4229758"/>
            <a:ext cx="7544082" cy="152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Muhammad Shafwan bin Anis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2399" y="6289474"/>
            <a:ext cx="7544082" cy="8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231061512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1214</Words>
  <Application>Microsoft Office PowerPoint</Application>
  <PresentationFormat>Custom</PresentationFormat>
  <Paragraphs>194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Agrandir Wide Bold</vt:lpstr>
      <vt:lpstr>Arial</vt:lpstr>
      <vt:lpstr>Merriweather Sans Bold</vt:lpstr>
      <vt:lpstr>Canva Sans Bold</vt:lpstr>
      <vt:lpstr>Sanchez</vt:lpstr>
      <vt:lpstr>Canva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Company Profile Presentation</dc:title>
  <cp:lastModifiedBy>mac282</cp:lastModifiedBy>
  <cp:revision>4</cp:revision>
  <dcterms:created xsi:type="dcterms:W3CDTF">2006-08-16T00:00:00Z</dcterms:created>
  <dcterms:modified xsi:type="dcterms:W3CDTF">2026-01-25T06:47:45Z</dcterms:modified>
  <dc:identifier>DAG9cR5PKys</dc:identifier>
</cp:coreProperties>
</file>